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10" r:id="rId2"/>
    <p:sldId id="311" r:id="rId3"/>
    <p:sldId id="344" r:id="rId4"/>
    <p:sldId id="315" r:id="rId5"/>
    <p:sldId id="334" r:id="rId6"/>
    <p:sldId id="316" r:id="rId7"/>
    <p:sldId id="317" r:id="rId8"/>
    <p:sldId id="318" r:id="rId9"/>
    <p:sldId id="345" r:id="rId10"/>
    <p:sldId id="321" r:id="rId11"/>
    <p:sldId id="324" r:id="rId12"/>
    <p:sldId id="322" r:id="rId13"/>
    <p:sldId id="337" r:id="rId14"/>
    <p:sldId id="327" r:id="rId15"/>
    <p:sldId id="326" r:id="rId16"/>
    <p:sldId id="330" r:id="rId17"/>
    <p:sldId id="341" r:id="rId18"/>
    <p:sldId id="340" r:id="rId19"/>
    <p:sldId id="342" r:id="rId20"/>
    <p:sldId id="343" r:id="rId21"/>
    <p:sldId id="335" r:id="rId22"/>
    <p:sldId id="331" r:id="rId23"/>
    <p:sldId id="333" r:id="rId24"/>
    <p:sldId id="339" r:id="rId25"/>
    <p:sldId id="336" r:id="rId26"/>
    <p:sldId id="338" r:id="rId27"/>
    <p:sldId id="347" r:id="rId28"/>
    <p:sldId id="346" r:id="rId29"/>
  </p:sldIdLst>
  <p:sldSz cx="10691813" cy="7559675"/>
  <p:notesSz cx="6858000" cy="9144000"/>
  <p:defaultTextStyle>
    <a:defPPr>
      <a:defRPr lang="en-GB"/>
    </a:defPPr>
    <a:lvl1pPr marL="0" indent="0" algn="l" defTabSz="900000" rtl="0" eaLnBrk="1" latinLnBrk="0" hangingPunct="1">
      <a:buFont typeface="Arial" panose="05020102010507070707" pitchFamily="18" charset="2"/>
      <a:buNone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50000" indent="-250000" algn="l" defTabSz="900000" rtl="0" eaLnBrk="1" latinLnBrk="0" hangingPunct="1">
      <a:buClr>
        <a:schemeClr val="accent1"/>
      </a:buClr>
      <a:buFont typeface="Wingdings 2" panose="05020102010507070707" pitchFamily="18" charset="2"/>
      <a:buChar char=""/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500000" indent="-250000" algn="l" defTabSz="900000" rtl="0" eaLnBrk="1" latinLnBrk="0" hangingPunct="1">
      <a:buClr>
        <a:schemeClr val="accent1"/>
      </a:buClr>
      <a:buFont typeface="Arial" pitchFamily="34" charset="0"/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750000" indent="-250000" algn="l" defTabSz="900000" rtl="0" eaLnBrk="1" latinLnBrk="0" hangingPunct="1">
      <a:buClr>
        <a:schemeClr val="accent1"/>
      </a:buClr>
      <a:buFont typeface="Arial" pitchFamily="34" charset="0"/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000000" indent="-250000" algn="l" defTabSz="900000" rtl="0" eaLnBrk="1" latinLnBrk="0" hangingPunct="1">
      <a:buClr>
        <a:schemeClr val="accent1"/>
      </a:buClr>
      <a:buFont typeface="Arial" pitchFamily="34" charset="0"/>
      <a:buChar char="–"/>
      <a:tabLst/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250000" indent="-250000" algn="l" defTabSz="900000" rtl="0" eaLnBrk="1" latinLnBrk="0" hangingPunct="1">
      <a:buClr>
        <a:schemeClr val="accent1"/>
      </a:buClr>
      <a:buFont typeface="Arial" pitchFamily="34" charset="0"/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1500000" indent="-250000" algn="l" defTabSz="900000" rtl="0" eaLnBrk="1" latinLnBrk="0" hangingPunct="1">
      <a:buClr>
        <a:schemeClr val="accent1"/>
      </a:buClr>
      <a:buFont typeface="Arial" pitchFamily="34" charset="0"/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1750000" indent="-250000" algn="l" defTabSz="900000" rtl="0" eaLnBrk="1" latinLnBrk="0" hangingPunct="1">
      <a:buClr>
        <a:schemeClr val="accent1"/>
      </a:buClr>
      <a:buFont typeface="Arial" pitchFamily="34" charset="0"/>
      <a:buChar char="–"/>
      <a:defRPr sz="1600" kern="1200" baseline="0">
        <a:solidFill>
          <a:schemeClr val="tx1"/>
        </a:solidFill>
        <a:latin typeface="+mn-lt"/>
        <a:ea typeface="+mn-ea"/>
        <a:cs typeface="+mn-cs"/>
      </a:defRPr>
    </a:lvl8pPr>
    <a:lvl9pPr marL="2000000" indent="-250000" algn="l" defTabSz="900000" rtl="0" eaLnBrk="1" latinLnBrk="0" hangingPunct="1">
      <a:buClr>
        <a:schemeClr val="accent1"/>
      </a:buClr>
      <a:buFont typeface="Arial" pitchFamily="34" charset="0"/>
      <a:buChar char="–"/>
      <a:defRPr sz="1600" kern="1200" baseline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43" userDrawn="1">
          <p15:clr>
            <a:srgbClr val="A4A3A4"/>
          </p15:clr>
        </p15:guide>
        <p15:guide id="2" orient="horz" pos="612" userDrawn="1">
          <p15:clr>
            <a:srgbClr val="A4A3A4"/>
          </p15:clr>
        </p15:guide>
        <p15:guide id="3" orient="horz" pos="354" userDrawn="1">
          <p15:clr>
            <a:srgbClr val="A4A3A4"/>
          </p15:clr>
        </p15:guide>
        <p15:guide id="4" orient="horz" pos="2630" userDrawn="1">
          <p15:clr>
            <a:srgbClr val="A4A3A4"/>
          </p15:clr>
        </p15:guide>
        <p15:guide id="5" orient="horz" pos="4341" userDrawn="1">
          <p15:clr>
            <a:srgbClr val="A4A3A4"/>
          </p15:clr>
        </p15:guide>
        <p15:guide id="6" orient="horz" pos="4490" userDrawn="1">
          <p15:clr>
            <a:srgbClr val="A4A3A4"/>
          </p15:clr>
        </p15:guide>
        <p15:guide id="7" orient="horz" pos="4649" userDrawn="1">
          <p15:clr>
            <a:srgbClr val="A4A3A4"/>
          </p15:clr>
        </p15:guide>
        <p15:guide id="8" pos="256" userDrawn="1">
          <p15:clr>
            <a:srgbClr val="A4A3A4"/>
          </p15:clr>
        </p15:guide>
        <p15:guide id="9" pos="6480" userDrawn="1">
          <p15:clr>
            <a:srgbClr val="A4A3A4"/>
          </p15:clr>
        </p15:guide>
        <p15:guide id="10" pos="3324" userDrawn="1">
          <p15:clr>
            <a:srgbClr val="A4A3A4"/>
          </p15:clr>
        </p15:guide>
        <p15:guide id="11" pos="3440" userDrawn="1">
          <p15:clr>
            <a:srgbClr val="A4A3A4"/>
          </p15:clr>
        </p15:guide>
        <p15:guide id="12" orient="horz" pos="793" userDrawn="1">
          <p15:clr>
            <a:srgbClr val="A4A3A4"/>
          </p15:clr>
        </p15:guide>
        <p15:guide id="13" orient="horz" pos="2744" userDrawn="1">
          <p15:clr>
            <a:srgbClr val="A4A3A4"/>
          </p15:clr>
        </p15:guide>
        <p15:guide id="14" pos="1440" userDrawn="1">
          <p15:clr>
            <a:srgbClr val="A4A3A4"/>
          </p15:clr>
        </p15:guide>
        <p15:guide id="15" pos="1734" userDrawn="1">
          <p15:clr>
            <a:srgbClr val="A4A3A4"/>
          </p15:clr>
        </p15:guide>
        <p15:guide id="16" pos="4343" userDrawn="1">
          <p15:clr>
            <a:srgbClr val="A4A3A4"/>
          </p15:clr>
        </p15:guide>
        <p15:guide id="17" pos="4596" userDrawn="1">
          <p15:clr>
            <a:srgbClr val="A4A3A4"/>
          </p15:clr>
        </p15:guide>
        <p15:guide id="18" orient="horz" pos="1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" initials="J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F6447A-24EA-4742-A8FB-1DF080B5CEFA}">
  <a:tblStyle styleId="{CEF6447A-24EA-4742-A8FB-1DF080B5CEFA}" styleName="~CL-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6350" cmpd="sng">
              <a:solidFill>
                <a:schemeClr val="l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rgbClr val="E9E9EA"/>
          </a:solidFill>
        </a:fill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>
        <a:fontRef idx="minor">
          <a:prstClr val="black"/>
        </a:fontRef>
        <a:schemeClr val="dk1"/>
      </a:tcTxStyle>
      <a:tcStyle>
        <a:tcBdr/>
      </a:tcStyle>
    </a:lastCol>
    <a:firstCol>
      <a:tcTxStyle>
        <a:fontRef idx="minor">
          <a:prstClr val="black"/>
        </a:fontRef>
        <a:schemeClr val="dk1"/>
      </a:tcTxStyle>
      <a:tcStyle>
        <a:tcBdr/>
      </a:tcStyle>
    </a:firstCol>
    <a:firstRow>
      <a:tcTxStyle b="on">
        <a:fontRef idx="major">
          <a:prstClr val="black"/>
        </a:fontRef>
        <a:schemeClr val="accent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solidFill>
            <a:schemeClr val="l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0" autoAdjust="0"/>
    <p:restoredTop sz="96433" autoAdjust="0"/>
  </p:normalViewPr>
  <p:slideViewPr>
    <p:cSldViewPr snapToGrid="0" showGuides="1">
      <p:cViewPr varScale="1">
        <p:scale>
          <a:sx n="77" d="100"/>
          <a:sy n="77" d="100"/>
        </p:scale>
        <p:origin x="-1224" y="-90"/>
      </p:cViewPr>
      <p:guideLst>
        <p:guide orient="horz" pos="1043"/>
        <p:guide orient="horz" pos="612"/>
        <p:guide orient="horz" pos="354"/>
        <p:guide orient="horz" pos="2630"/>
        <p:guide orient="horz" pos="4341"/>
        <p:guide orient="horz" pos="4490"/>
        <p:guide orient="horz" pos="4649"/>
        <p:guide orient="horz" pos="793"/>
        <p:guide orient="horz" pos="2744"/>
        <p:guide orient="horz" pos="181"/>
        <p:guide pos="256"/>
        <p:guide pos="6480"/>
        <p:guide pos="3324"/>
        <p:guide pos="3440"/>
        <p:guide pos="1440"/>
        <p:guide pos="1734"/>
        <p:guide pos="4343"/>
        <p:guide pos="4596"/>
      </p:guideLst>
    </p:cSldViewPr>
  </p:slideViewPr>
  <p:outlineViewPr>
    <p:cViewPr>
      <p:scale>
        <a:sx n="33" d="100"/>
        <a:sy n="33" d="100"/>
      </p:scale>
      <p:origin x="0" y="-293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CFC\DGEE\Proyectos\2009\Licitaciones\Datos\Try%203\BD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0783101851851984E-2"/>
          <c:y val="8.5428968253968368E-2"/>
          <c:w val="0.91422847222222214"/>
          <c:h val="0.67206634784814467"/>
        </c:manualLayout>
      </c:layout>
      <c:lineChart>
        <c:grouping val="standard"/>
        <c:varyColors val="0"/>
        <c:ser>
          <c:idx val="0"/>
          <c:order val="0"/>
          <c:tx>
            <c:strRef>
              <c:f>Tablas!$BN$8</c:f>
              <c:strCache>
                <c:ptCount val="1"/>
                <c:pt idx="0">
                  <c:v>L002</c:v>
                </c:pt>
              </c:strCache>
            </c:strRef>
          </c:tx>
          <c:cat>
            <c:numRef>
              <c:f>Tablas!$BM$9:$BM$163</c:f>
              <c:numCache>
                <c:formatCode>[$-C0A]mmm\-yy;@</c:formatCode>
                <c:ptCount val="155"/>
                <c:pt idx="0">
                  <c:v>37684</c:v>
                </c:pt>
                <c:pt idx="1">
                  <c:v>37757</c:v>
                </c:pt>
                <c:pt idx="2">
                  <c:v>37763</c:v>
                </c:pt>
                <c:pt idx="3">
                  <c:v>37775</c:v>
                </c:pt>
                <c:pt idx="4">
                  <c:v>37781</c:v>
                </c:pt>
                <c:pt idx="5">
                  <c:v>37783</c:v>
                </c:pt>
                <c:pt idx="6">
                  <c:v>37790</c:v>
                </c:pt>
                <c:pt idx="7">
                  <c:v>37791</c:v>
                </c:pt>
                <c:pt idx="8">
                  <c:v>37802</c:v>
                </c:pt>
                <c:pt idx="9">
                  <c:v>37806</c:v>
                </c:pt>
                <c:pt idx="10">
                  <c:v>37817</c:v>
                </c:pt>
                <c:pt idx="11">
                  <c:v>37823</c:v>
                </c:pt>
                <c:pt idx="12">
                  <c:v>37844</c:v>
                </c:pt>
                <c:pt idx="13">
                  <c:v>37847</c:v>
                </c:pt>
                <c:pt idx="14">
                  <c:v>37915</c:v>
                </c:pt>
                <c:pt idx="15">
                  <c:v>37924</c:v>
                </c:pt>
                <c:pt idx="16">
                  <c:v>37929</c:v>
                </c:pt>
                <c:pt idx="17">
                  <c:v>37930</c:v>
                </c:pt>
                <c:pt idx="18">
                  <c:v>37931</c:v>
                </c:pt>
                <c:pt idx="19">
                  <c:v>37942</c:v>
                </c:pt>
                <c:pt idx="20">
                  <c:v>37946</c:v>
                </c:pt>
                <c:pt idx="21">
                  <c:v>37949</c:v>
                </c:pt>
                <c:pt idx="22">
                  <c:v>37950</c:v>
                </c:pt>
                <c:pt idx="23">
                  <c:v>37951</c:v>
                </c:pt>
                <c:pt idx="24">
                  <c:v>37952</c:v>
                </c:pt>
                <c:pt idx="25">
                  <c:v>37953</c:v>
                </c:pt>
                <c:pt idx="26">
                  <c:v>37956</c:v>
                </c:pt>
                <c:pt idx="27">
                  <c:v>37957</c:v>
                </c:pt>
                <c:pt idx="28">
                  <c:v>37959</c:v>
                </c:pt>
                <c:pt idx="29">
                  <c:v>37960</c:v>
                </c:pt>
                <c:pt idx="30">
                  <c:v>37963</c:v>
                </c:pt>
                <c:pt idx="31">
                  <c:v>37971</c:v>
                </c:pt>
                <c:pt idx="32">
                  <c:v>38107</c:v>
                </c:pt>
                <c:pt idx="33">
                  <c:v>38114</c:v>
                </c:pt>
                <c:pt idx="34">
                  <c:v>38138</c:v>
                </c:pt>
                <c:pt idx="35">
                  <c:v>38140</c:v>
                </c:pt>
                <c:pt idx="36">
                  <c:v>38147</c:v>
                </c:pt>
                <c:pt idx="37">
                  <c:v>38155</c:v>
                </c:pt>
                <c:pt idx="38">
                  <c:v>38187</c:v>
                </c:pt>
                <c:pt idx="39">
                  <c:v>38260</c:v>
                </c:pt>
                <c:pt idx="40">
                  <c:v>38268</c:v>
                </c:pt>
                <c:pt idx="41">
                  <c:v>38271</c:v>
                </c:pt>
                <c:pt idx="42">
                  <c:v>38272</c:v>
                </c:pt>
                <c:pt idx="43">
                  <c:v>38278</c:v>
                </c:pt>
                <c:pt idx="44">
                  <c:v>38279</c:v>
                </c:pt>
                <c:pt idx="45">
                  <c:v>38285</c:v>
                </c:pt>
                <c:pt idx="46">
                  <c:v>38287</c:v>
                </c:pt>
                <c:pt idx="47">
                  <c:v>38288</c:v>
                </c:pt>
                <c:pt idx="48">
                  <c:v>38292</c:v>
                </c:pt>
                <c:pt idx="49">
                  <c:v>38294</c:v>
                </c:pt>
                <c:pt idx="50">
                  <c:v>38295</c:v>
                </c:pt>
                <c:pt idx="51">
                  <c:v>38296</c:v>
                </c:pt>
                <c:pt idx="52">
                  <c:v>38303</c:v>
                </c:pt>
                <c:pt idx="53">
                  <c:v>38306</c:v>
                </c:pt>
                <c:pt idx="54">
                  <c:v>38308</c:v>
                </c:pt>
                <c:pt idx="55">
                  <c:v>38309</c:v>
                </c:pt>
                <c:pt idx="56">
                  <c:v>38310</c:v>
                </c:pt>
                <c:pt idx="57">
                  <c:v>38314</c:v>
                </c:pt>
                <c:pt idx="58">
                  <c:v>38316</c:v>
                </c:pt>
                <c:pt idx="59">
                  <c:v>38327</c:v>
                </c:pt>
                <c:pt idx="60">
                  <c:v>38336</c:v>
                </c:pt>
                <c:pt idx="61">
                  <c:v>38337</c:v>
                </c:pt>
                <c:pt idx="62">
                  <c:v>38345</c:v>
                </c:pt>
                <c:pt idx="63">
                  <c:v>38413</c:v>
                </c:pt>
                <c:pt idx="64">
                  <c:v>38420</c:v>
                </c:pt>
                <c:pt idx="65">
                  <c:v>38447</c:v>
                </c:pt>
                <c:pt idx="66">
                  <c:v>38469</c:v>
                </c:pt>
                <c:pt idx="67">
                  <c:v>38471</c:v>
                </c:pt>
                <c:pt idx="68">
                  <c:v>38476</c:v>
                </c:pt>
                <c:pt idx="69">
                  <c:v>38478</c:v>
                </c:pt>
                <c:pt idx="70">
                  <c:v>38481</c:v>
                </c:pt>
                <c:pt idx="71">
                  <c:v>38484</c:v>
                </c:pt>
                <c:pt idx="72">
                  <c:v>38485</c:v>
                </c:pt>
                <c:pt idx="73">
                  <c:v>38502</c:v>
                </c:pt>
                <c:pt idx="74">
                  <c:v>38509</c:v>
                </c:pt>
                <c:pt idx="75">
                  <c:v>38510</c:v>
                </c:pt>
                <c:pt idx="76">
                  <c:v>38512</c:v>
                </c:pt>
                <c:pt idx="77">
                  <c:v>38513</c:v>
                </c:pt>
                <c:pt idx="78">
                  <c:v>38516</c:v>
                </c:pt>
                <c:pt idx="79">
                  <c:v>38518</c:v>
                </c:pt>
                <c:pt idx="80">
                  <c:v>38527</c:v>
                </c:pt>
                <c:pt idx="81">
                  <c:v>38530</c:v>
                </c:pt>
                <c:pt idx="82">
                  <c:v>38531</c:v>
                </c:pt>
                <c:pt idx="83">
                  <c:v>38533</c:v>
                </c:pt>
                <c:pt idx="84">
                  <c:v>38540</c:v>
                </c:pt>
                <c:pt idx="85">
                  <c:v>38551</c:v>
                </c:pt>
                <c:pt idx="86">
                  <c:v>38552</c:v>
                </c:pt>
                <c:pt idx="87">
                  <c:v>38554</c:v>
                </c:pt>
                <c:pt idx="88">
                  <c:v>38569</c:v>
                </c:pt>
                <c:pt idx="89">
                  <c:v>38597</c:v>
                </c:pt>
                <c:pt idx="90">
                  <c:v>38622</c:v>
                </c:pt>
                <c:pt idx="91">
                  <c:v>38632</c:v>
                </c:pt>
                <c:pt idx="92">
                  <c:v>38638</c:v>
                </c:pt>
                <c:pt idx="93">
                  <c:v>38639</c:v>
                </c:pt>
                <c:pt idx="94">
                  <c:v>38645</c:v>
                </c:pt>
                <c:pt idx="95">
                  <c:v>38646</c:v>
                </c:pt>
                <c:pt idx="96">
                  <c:v>38649</c:v>
                </c:pt>
                <c:pt idx="97">
                  <c:v>38650</c:v>
                </c:pt>
                <c:pt idx="98">
                  <c:v>38653</c:v>
                </c:pt>
                <c:pt idx="99">
                  <c:v>38656</c:v>
                </c:pt>
                <c:pt idx="100">
                  <c:v>38657</c:v>
                </c:pt>
                <c:pt idx="101">
                  <c:v>38660</c:v>
                </c:pt>
                <c:pt idx="102">
                  <c:v>38663</c:v>
                </c:pt>
                <c:pt idx="103">
                  <c:v>38664</c:v>
                </c:pt>
                <c:pt idx="104">
                  <c:v>38666</c:v>
                </c:pt>
                <c:pt idx="105">
                  <c:v>38667</c:v>
                </c:pt>
                <c:pt idx="106">
                  <c:v>38670</c:v>
                </c:pt>
                <c:pt idx="107">
                  <c:v>38673</c:v>
                </c:pt>
                <c:pt idx="108">
                  <c:v>38674</c:v>
                </c:pt>
                <c:pt idx="109">
                  <c:v>38677</c:v>
                </c:pt>
                <c:pt idx="110">
                  <c:v>38679</c:v>
                </c:pt>
                <c:pt idx="111">
                  <c:v>38681</c:v>
                </c:pt>
                <c:pt idx="112">
                  <c:v>38684</c:v>
                </c:pt>
                <c:pt idx="113">
                  <c:v>38688</c:v>
                </c:pt>
                <c:pt idx="114">
                  <c:v>38694</c:v>
                </c:pt>
                <c:pt idx="115">
                  <c:v>38699</c:v>
                </c:pt>
                <c:pt idx="116">
                  <c:v>38714</c:v>
                </c:pt>
                <c:pt idx="117">
                  <c:v>38730</c:v>
                </c:pt>
                <c:pt idx="118">
                  <c:v>38747</c:v>
                </c:pt>
                <c:pt idx="119">
                  <c:v>38785</c:v>
                </c:pt>
                <c:pt idx="120">
                  <c:v>38831</c:v>
                </c:pt>
                <c:pt idx="121">
                  <c:v>38834</c:v>
                </c:pt>
                <c:pt idx="122">
                  <c:v>38841</c:v>
                </c:pt>
                <c:pt idx="123">
                  <c:v>38842</c:v>
                </c:pt>
                <c:pt idx="124">
                  <c:v>38848</c:v>
                </c:pt>
                <c:pt idx="125">
                  <c:v>38861</c:v>
                </c:pt>
                <c:pt idx="126">
                  <c:v>38862</c:v>
                </c:pt>
                <c:pt idx="127">
                  <c:v>38874</c:v>
                </c:pt>
                <c:pt idx="128">
                  <c:v>38876</c:v>
                </c:pt>
                <c:pt idx="129">
                  <c:v>38881</c:v>
                </c:pt>
                <c:pt idx="130">
                  <c:v>38882</c:v>
                </c:pt>
                <c:pt idx="131">
                  <c:v>38883</c:v>
                </c:pt>
                <c:pt idx="132">
                  <c:v>38889</c:v>
                </c:pt>
                <c:pt idx="133">
                  <c:v>38891</c:v>
                </c:pt>
                <c:pt idx="134">
                  <c:v>38897</c:v>
                </c:pt>
                <c:pt idx="135">
                  <c:v>38915</c:v>
                </c:pt>
                <c:pt idx="136">
                  <c:v>38923</c:v>
                </c:pt>
                <c:pt idx="137">
                  <c:v>38926</c:v>
                </c:pt>
                <c:pt idx="138">
                  <c:v>38932</c:v>
                </c:pt>
                <c:pt idx="139">
                  <c:v>38950</c:v>
                </c:pt>
                <c:pt idx="140">
                  <c:v>38961</c:v>
                </c:pt>
                <c:pt idx="141">
                  <c:v>38974</c:v>
                </c:pt>
                <c:pt idx="142">
                  <c:v>38982</c:v>
                </c:pt>
                <c:pt idx="143">
                  <c:v>38992</c:v>
                </c:pt>
                <c:pt idx="144">
                  <c:v>38993</c:v>
                </c:pt>
                <c:pt idx="145">
                  <c:v>38994</c:v>
                </c:pt>
                <c:pt idx="146">
                  <c:v>39020</c:v>
                </c:pt>
                <c:pt idx="147">
                  <c:v>39028</c:v>
                </c:pt>
                <c:pt idx="148">
                  <c:v>39205</c:v>
                </c:pt>
                <c:pt idx="149">
                  <c:v>39217</c:v>
                </c:pt>
                <c:pt idx="150">
                  <c:v>39345</c:v>
                </c:pt>
                <c:pt idx="151">
                  <c:v>39346</c:v>
                </c:pt>
                <c:pt idx="152">
                  <c:v>39351</c:v>
                </c:pt>
                <c:pt idx="153">
                  <c:v>39421</c:v>
                </c:pt>
                <c:pt idx="154">
                  <c:v>39430</c:v>
                </c:pt>
              </c:numCache>
            </c:numRef>
          </c:cat>
          <c:val>
            <c:numRef>
              <c:f>Tablas!$BN$9:$BN$163</c:f>
              <c:numCache>
                <c:formatCode>General</c:formatCode>
                <c:ptCount val="155"/>
                <c:pt idx="118" formatCode="#,##0.00">
                  <c:v>54.48</c:v>
                </c:pt>
                <c:pt idx="120" formatCode="#,##0.00">
                  <c:v>60</c:v>
                </c:pt>
                <c:pt idx="121" formatCode="#,##0.00">
                  <c:v>60</c:v>
                </c:pt>
                <c:pt idx="122" formatCode="#,##0.00">
                  <c:v>60</c:v>
                </c:pt>
                <c:pt idx="123" formatCode="#,##0.00">
                  <c:v>60</c:v>
                </c:pt>
                <c:pt idx="124" formatCode="#,##0.00">
                  <c:v>60</c:v>
                </c:pt>
                <c:pt idx="126" formatCode="#,##0.00">
                  <c:v>57</c:v>
                </c:pt>
                <c:pt idx="127" formatCode="#,##0.00">
                  <c:v>57</c:v>
                </c:pt>
                <c:pt idx="128" formatCode="#,##0.00">
                  <c:v>57</c:v>
                </c:pt>
                <c:pt idx="129" formatCode="#,##0.00">
                  <c:v>57</c:v>
                </c:pt>
                <c:pt idx="130" formatCode="#,##0.00">
                  <c:v>57</c:v>
                </c:pt>
                <c:pt idx="132" formatCode="#,##0.00">
                  <c:v>57</c:v>
                </c:pt>
                <c:pt idx="133" formatCode="#,##0.00">
                  <c:v>57</c:v>
                </c:pt>
                <c:pt idx="134" formatCode="#,##0.00">
                  <c:v>57</c:v>
                </c:pt>
                <c:pt idx="135" formatCode="#,##0.00">
                  <c:v>57</c:v>
                </c:pt>
                <c:pt idx="136" formatCode="#,##0.00">
                  <c:v>57</c:v>
                </c:pt>
                <c:pt idx="137" formatCode="#,##0.00">
                  <c:v>57</c:v>
                </c:pt>
                <c:pt idx="139" formatCode="#,##0.00">
                  <c:v>57</c:v>
                </c:pt>
                <c:pt idx="140" formatCode="#,##0.00">
                  <c:v>57</c:v>
                </c:pt>
                <c:pt idx="141" formatCode="#,##0.00">
                  <c:v>57</c:v>
                </c:pt>
                <c:pt idx="142" formatCode="#,##0.00">
                  <c:v>37.049999000000007</c:v>
                </c:pt>
                <c:pt idx="144" formatCode="#,##0.00">
                  <c:v>57</c:v>
                </c:pt>
                <c:pt idx="146" formatCode="#,##0.00">
                  <c:v>57</c:v>
                </c:pt>
                <c:pt idx="147" formatCode="#,##0.00">
                  <c:v>51</c:v>
                </c:pt>
                <c:pt idx="149" formatCode="#,##0.00">
                  <c:v>37.049999</c:v>
                </c:pt>
                <c:pt idx="154" formatCode="#,##0.00">
                  <c:v>29.889999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Tablas!$BO$8</c:f>
              <c:strCache>
                <c:ptCount val="1"/>
                <c:pt idx="0">
                  <c:v>L014</c:v>
                </c:pt>
              </c:strCache>
            </c:strRef>
          </c:tx>
          <c:cat>
            <c:numRef>
              <c:f>Tablas!$BM$9:$BM$163</c:f>
              <c:numCache>
                <c:formatCode>[$-C0A]mmm\-yy;@</c:formatCode>
                <c:ptCount val="155"/>
                <c:pt idx="0">
                  <c:v>37684</c:v>
                </c:pt>
                <c:pt idx="1">
                  <c:v>37757</c:v>
                </c:pt>
                <c:pt idx="2">
                  <c:v>37763</c:v>
                </c:pt>
                <c:pt idx="3">
                  <c:v>37775</c:v>
                </c:pt>
                <c:pt idx="4">
                  <c:v>37781</c:v>
                </c:pt>
                <c:pt idx="5">
                  <c:v>37783</c:v>
                </c:pt>
                <c:pt idx="6">
                  <c:v>37790</c:v>
                </c:pt>
                <c:pt idx="7">
                  <c:v>37791</c:v>
                </c:pt>
                <c:pt idx="8">
                  <c:v>37802</c:v>
                </c:pt>
                <c:pt idx="9">
                  <c:v>37806</c:v>
                </c:pt>
                <c:pt idx="10">
                  <c:v>37817</c:v>
                </c:pt>
                <c:pt idx="11">
                  <c:v>37823</c:v>
                </c:pt>
                <c:pt idx="12">
                  <c:v>37844</c:v>
                </c:pt>
                <c:pt idx="13">
                  <c:v>37847</c:v>
                </c:pt>
                <c:pt idx="14">
                  <c:v>37915</c:v>
                </c:pt>
                <c:pt idx="15">
                  <c:v>37924</c:v>
                </c:pt>
                <c:pt idx="16">
                  <c:v>37929</c:v>
                </c:pt>
                <c:pt idx="17">
                  <c:v>37930</c:v>
                </c:pt>
                <c:pt idx="18">
                  <c:v>37931</c:v>
                </c:pt>
                <c:pt idx="19">
                  <c:v>37942</c:v>
                </c:pt>
                <c:pt idx="20">
                  <c:v>37946</c:v>
                </c:pt>
                <c:pt idx="21">
                  <c:v>37949</c:v>
                </c:pt>
                <c:pt idx="22">
                  <c:v>37950</c:v>
                </c:pt>
                <c:pt idx="23">
                  <c:v>37951</c:v>
                </c:pt>
                <c:pt idx="24">
                  <c:v>37952</c:v>
                </c:pt>
                <c:pt idx="25">
                  <c:v>37953</c:v>
                </c:pt>
                <c:pt idx="26">
                  <c:v>37956</c:v>
                </c:pt>
                <c:pt idx="27">
                  <c:v>37957</c:v>
                </c:pt>
                <c:pt idx="28">
                  <c:v>37959</c:v>
                </c:pt>
                <c:pt idx="29">
                  <c:v>37960</c:v>
                </c:pt>
                <c:pt idx="30">
                  <c:v>37963</c:v>
                </c:pt>
                <c:pt idx="31">
                  <c:v>37971</c:v>
                </c:pt>
                <c:pt idx="32">
                  <c:v>38107</c:v>
                </c:pt>
                <c:pt idx="33">
                  <c:v>38114</c:v>
                </c:pt>
                <c:pt idx="34">
                  <c:v>38138</c:v>
                </c:pt>
                <c:pt idx="35">
                  <c:v>38140</c:v>
                </c:pt>
                <c:pt idx="36">
                  <c:v>38147</c:v>
                </c:pt>
                <c:pt idx="37">
                  <c:v>38155</c:v>
                </c:pt>
                <c:pt idx="38">
                  <c:v>38187</c:v>
                </c:pt>
                <c:pt idx="39">
                  <c:v>38260</c:v>
                </c:pt>
                <c:pt idx="40">
                  <c:v>38268</c:v>
                </c:pt>
                <c:pt idx="41">
                  <c:v>38271</c:v>
                </c:pt>
                <c:pt idx="42">
                  <c:v>38272</c:v>
                </c:pt>
                <c:pt idx="43">
                  <c:v>38278</c:v>
                </c:pt>
                <c:pt idx="44">
                  <c:v>38279</c:v>
                </c:pt>
                <c:pt idx="45">
                  <c:v>38285</c:v>
                </c:pt>
                <c:pt idx="46">
                  <c:v>38287</c:v>
                </c:pt>
                <c:pt idx="47">
                  <c:v>38288</c:v>
                </c:pt>
                <c:pt idx="48">
                  <c:v>38292</c:v>
                </c:pt>
                <c:pt idx="49">
                  <c:v>38294</c:v>
                </c:pt>
                <c:pt idx="50">
                  <c:v>38295</c:v>
                </c:pt>
                <c:pt idx="51">
                  <c:v>38296</c:v>
                </c:pt>
                <c:pt idx="52">
                  <c:v>38303</c:v>
                </c:pt>
                <c:pt idx="53">
                  <c:v>38306</c:v>
                </c:pt>
                <c:pt idx="54">
                  <c:v>38308</c:v>
                </c:pt>
                <c:pt idx="55">
                  <c:v>38309</c:v>
                </c:pt>
                <c:pt idx="56">
                  <c:v>38310</c:v>
                </c:pt>
                <c:pt idx="57">
                  <c:v>38314</c:v>
                </c:pt>
                <c:pt idx="58">
                  <c:v>38316</c:v>
                </c:pt>
                <c:pt idx="59">
                  <c:v>38327</c:v>
                </c:pt>
                <c:pt idx="60">
                  <c:v>38336</c:v>
                </c:pt>
                <c:pt idx="61">
                  <c:v>38337</c:v>
                </c:pt>
                <c:pt idx="62">
                  <c:v>38345</c:v>
                </c:pt>
                <c:pt idx="63">
                  <c:v>38413</c:v>
                </c:pt>
                <c:pt idx="64">
                  <c:v>38420</c:v>
                </c:pt>
                <c:pt idx="65">
                  <c:v>38447</c:v>
                </c:pt>
                <c:pt idx="66">
                  <c:v>38469</c:v>
                </c:pt>
                <c:pt idx="67">
                  <c:v>38471</c:v>
                </c:pt>
                <c:pt idx="68">
                  <c:v>38476</c:v>
                </c:pt>
                <c:pt idx="69">
                  <c:v>38478</c:v>
                </c:pt>
                <c:pt idx="70">
                  <c:v>38481</c:v>
                </c:pt>
                <c:pt idx="71">
                  <c:v>38484</c:v>
                </c:pt>
                <c:pt idx="72">
                  <c:v>38485</c:v>
                </c:pt>
                <c:pt idx="73">
                  <c:v>38502</c:v>
                </c:pt>
                <c:pt idx="74">
                  <c:v>38509</c:v>
                </c:pt>
                <c:pt idx="75">
                  <c:v>38510</c:v>
                </c:pt>
                <c:pt idx="76">
                  <c:v>38512</c:v>
                </c:pt>
                <c:pt idx="77">
                  <c:v>38513</c:v>
                </c:pt>
                <c:pt idx="78">
                  <c:v>38516</c:v>
                </c:pt>
                <c:pt idx="79">
                  <c:v>38518</c:v>
                </c:pt>
                <c:pt idx="80">
                  <c:v>38527</c:v>
                </c:pt>
                <c:pt idx="81">
                  <c:v>38530</c:v>
                </c:pt>
                <c:pt idx="82">
                  <c:v>38531</c:v>
                </c:pt>
                <c:pt idx="83">
                  <c:v>38533</c:v>
                </c:pt>
                <c:pt idx="84">
                  <c:v>38540</c:v>
                </c:pt>
                <c:pt idx="85">
                  <c:v>38551</c:v>
                </c:pt>
                <c:pt idx="86">
                  <c:v>38552</c:v>
                </c:pt>
                <c:pt idx="87">
                  <c:v>38554</c:v>
                </c:pt>
                <c:pt idx="88">
                  <c:v>38569</c:v>
                </c:pt>
                <c:pt idx="89">
                  <c:v>38597</c:v>
                </c:pt>
                <c:pt idx="90">
                  <c:v>38622</c:v>
                </c:pt>
                <c:pt idx="91">
                  <c:v>38632</c:v>
                </c:pt>
                <c:pt idx="92">
                  <c:v>38638</c:v>
                </c:pt>
                <c:pt idx="93">
                  <c:v>38639</c:v>
                </c:pt>
                <c:pt idx="94">
                  <c:v>38645</c:v>
                </c:pt>
                <c:pt idx="95">
                  <c:v>38646</c:v>
                </c:pt>
                <c:pt idx="96">
                  <c:v>38649</c:v>
                </c:pt>
                <c:pt idx="97">
                  <c:v>38650</c:v>
                </c:pt>
                <c:pt idx="98">
                  <c:v>38653</c:v>
                </c:pt>
                <c:pt idx="99">
                  <c:v>38656</c:v>
                </c:pt>
                <c:pt idx="100">
                  <c:v>38657</c:v>
                </c:pt>
                <c:pt idx="101">
                  <c:v>38660</c:v>
                </c:pt>
                <c:pt idx="102">
                  <c:v>38663</c:v>
                </c:pt>
                <c:pt idx="103">
                  <c:v>38664</c:v>
                </c:pt>
                <c:pt idx="104">
                  <c:v>38666</c:v>
                </c:pt>
                <c:pt idx="105">
                  <c:v>38667</c:v>
                </c:pt>
                <c:pt idx="106">
                  <c:v>38670</c:v>
                </c:pt>
                <c:pt idx="107">
                  <c:v>38673</c:v>
                </c:pt>
                <c:pt idx="108">
                  <c:v>38674</c:v>
                </c:pt>
                <c:pt idx="109">
                  <c:v>38677</c:v>
                </c:pt>
                <c:pt idx="110">
                  <c:v>38679</c:v>
                </c:pt>
                <c:pt idx="111">
                  <c:v>38681</c:v>
                </c:pt>
                <c:pt idx="112">
                  <c:v>38684</c:v>
                </c:pt>
                <c:pt idx="113">
                  <c:v>38688</c:v>
                </c:pt>
                <c:pt idx="114">
                  <c:v>38694</c:v>
                </c:pt>
                <c:pt idx="115">
                  <c:v>38699</c:v>
                </c:pt>
                <c:pt idx="116">
                  <c:v>38714</c:v>
                </c:pt>
                <c:pt idx="117">
                  <c:v>38730</c:v>
                </c:pt>
                <c:pt idx="118">
                  <c:v>38747</c:v>
                </c:pt>
                <c:pt idx="119">
                  <c:v>38785</c:v>
                </c:pt>
                <c:pt idx="120">
                  <c:v>38831</c:v>
                </c:pt>
                <c:pt idx="121">
                  <c:v>38834</c:v>
                </c:pt>
                <c:pt idx="122">
                  <c:v>38841</c:v>
                </c:pt>
                <c:pt idx="123">
                  <c:v>38842</c:v>
                </c:pt>
                <c:pt idx="124">
                  <c:v>38848</c:v>
                </c:pt>
                <c:pt idx="125">
                  <c:v>38861</c:v>
                </c:pt>
                <c:pt idx="126">
                  <c:v>38862</c:v>
                </c:pt>
                <c:pt idx="127">
                  <c:v>38874</c:v>
                </c:pt>
                <c:pt idx="128">
                  <c:v>38876</c:v>
                </c:pt>
                <c:pt idx="129">
                  <c:v>38881</c:v>
                </c:pt>
                <c:pt idx="130">
                  <c:v>38882</c:v>
                </c:pt>
                <c:pt idx="131">
                  <c:v>38883</c:v>
                </c:pt>
                <c:pt idx="132">
                  <c:v>38889</c:v>
                </c:pt>
                <c:pt idx="133">
                  <c:v>38891</c:v>
                </c:pt>
                <c:pt idx="134">
                  <c:v>38897</c:v>
                </c:pt>
                <c:pt idx="135">
                  <c:v>38915</c:v>
                </c:pt>
                <c:pt idx="136">
                  <c:v>38923</c:v>
                </c:pt>
                <c:pt idx="137">
                  <c:v>38926</c:v>
                </c:pt>
                <c:pt idx="138">
                  <c:v>38932</c:v>
                </c:pt>
                <c:pt idx="139">
                  <c:v>38950</c:v>
                </c:pt>
                <c:pt idx="140">
                  <c:v>38961</c:v>
                </c:pt>
                <c:pt idx="141">
                  <c:v>38974</c:v>
                </c:pt>
                <c:pt idx="142">
                  <c:v>38982</c:v>
                </c:pt>
                <c:pt idx="143">
                  <c:v>38992</c:v>
                </c:pt>
                <c:pt idx="144">
                  <c:v>38993</c:v>
                </c:pt>
                <c:pt idx="145">
                  <c:v>38994</c:v>
                </c:pt>
                <c:pt idx="146">
                  <c:v>39020</c:v>
                </c:pt>
                <c:pt idx="147">
                  <c:v>39028</c:v>
                </c:pt>
                <c:pt idx="148">
                  <c:v>39205</c:v>
                </c:pt>
                <c:pt idx="149">
                  <c:v>39217</c:v>
                </c:pt>
                <c:pt idx="150">
                  <c:v>39345</c:v>
                </c:pt>
                <c:pt idx="151">
                  <c:v>39346</c:v>
                </c:pt>
                <c:pt idx="152">
                  <c:v>39351</c:v>
                </c:pt>
                <c:pt idx="153">
                  <c:v>39421</c:v>
                </c:pt>
                <c:pt idx="154">
                  <c:v>39430</c:v>
                </c:pt>
              </c:numCache>
            </c:numRef>
          </c:cat>
          <c:val>
            <c:numRef>
              <c:f>Tablas!$BO$9:$BO$163</c:f>
              <c:numCache>
                <c:formatCode>General</c:formatCode>
                <c:ptCount val="155"/>
                <c:pt idx="2" formatCode="#,##0.00">
                  <c:v>154.89999399999999</c:v>
                </c:pt>
                <c:pt idx="4" formatCode="#,##0.00">
                  <c:v>154.94999699999997</c:v>
                </c:pt>
                <c:pt idx="6" formatCode="#,##0.00">
                  <c:v>154.949997</c:v>
                </c:pt>
                <c:pt idx="7" formatCode="#,##0.00">
                  <c:v>154.949997</c:v>
                </c:pt>
                <c:pt idx="9" formatCode="#,##0.00">
                  <c:v>154.89999399999999</c:v>
                </c:pt>
                <c:pt idx="10" formatCode="#,##0.00">
                  <c:v>154.89999399999999</c:v>
                </c:pt>
                <c:pt idx="14" formatCode="#,##0.00">
                  <c:v>154.89999399999999</c:v>
                </c:pt>
                <c:pt idx="24" formatCode="#,##0.00">
                  <c:v>154.89999399999999</c:v>
                </c:pt>
                <c:pt idx="25" formatCode="#,##0.00">
                  <c:v>155</c:v>
                </c:pt>
                <c:pt idx="26" formatCode="#,##0.00">
                  <c:v>158</c:v>
                </c:pt>
                <c:pt idx="28" formatCode="#,##0.00">
                  <c:v>154.89999399999999</c:v>
                </c:pt>
                <c:pt idx="30" formatCode="#,##0.00">
                  <c:v>154.96666466666628</c:v>
                </c:pt>
                <c:pt idx="31" formatCode="#,##0.00">
                  <c:v>154.89999399999999</c:v>
                </c:pt>
                <c:pt idx="33" formatCode="#,##0.00">
                  <c:v>154.89999399999999</c:v>
                </c:pt>
                <c:pt idx="36" formatCode="#,##0.00">
                  <c:v>154.89999399999999</c:v>
                </c:pt>
                <c:pt idx="37" formatCode="#,##0.00">
                  <c:v>155</c:v>
                </c:pt>
                <c:pt idx="39" formatCode="#,##0.00">
                  <c:v>154.89999399999999</c:v>
                </c:pt>
                <c:pt idx="41" formatCode="#,##0.00">
                  <c:v>154.89999399999999</c:v>
                </c:pt>
                <c:pt idx="45" formatCode="#,##0.00">
                  <c:v>154.89999399999999</c:v>
                </c:pt>
                <c:pt idx="47" formatCode="#,##0.00">
                  <c:v>154.949997</c:v>
                </c:pt>
                <c:pt idx="50" formatCode="#,##0.00">
                  <c:v>154.93332933333377</c:v>
                </c:pt>
                <c:pt idx="54" formatCode="#,##0.00">
                  <c:v>154.89999399999999</c:v>
                </c:pt>
                <c:pt idx="62" formatCode="#,##0.00">
                  <c:v>154.89999399999999</c:v>
                </c:pt>
                <c:pt idx="65" formatCode="#,##0.00">
                  <c:v>154.89999399999999</c:v>
                </c:pt>
                <c:pt idx="67" formatCode="#,##0.00">
                  <c:v>154.94999699999997</c:v>
                </c:pt>
                <c:pt idx="69" formatCode="#,##0.00">
                  <c:v>154.89999399999999</c:v>
                </c:pt>
                <c:pt idx="72" formatCode="#,##0.00">
                  <c:v>154.89999399999999</c:v>
                </c:pt>
                <c:pt idx="75" formatCode="#,##0.00">
                  <c:v>154.89999399999999</c:v>
                </c:pt>
                <c:pt idx="82" formatCode="#,##0.00">
                  <c:v>155</c:v>
                </c:pt>
                <c:pt idx="83" formatCode="#,##0.00">
                  <c:v>154.88999900000007</c:v>
                </c:pt>
                <c:pt idx="85" formatCode="#,##0.00">
                  <c:v>154.89999399999999</c:v>
                </c:pt>
                <c:pt idx="95" formatCode="#,##0.00">
                  <c:v>154.88999900000007</c:v>
                </c:pt>
                <c:pt idx="98" formatCode="#,##0.00">
                  <c:v>154.88999900000007</c:v>
                </c:pt>
                <c:pt idx="99" formatCode="#,##0.00">
                  <c:v>155</c:v>
                </c:pt>
                <c:pt idx="101" formatCode="#,##0.00">
                  <c:v>155</c:v>
                </c:pt>
                <c:pt idx="122" formatCode="#,##0.00">
                  <c:v>60</c:v>
                </c:pt>
                <c:pt idx="123" formatCode="#,##0.00">
                  <c:v>59.991666833333227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Tablas!$BP$8</c:f>
              <c:strCache>
                <c:ptCount val="1"/>
                <c:pt idx="0">
                  <c:v>L007</c:v>
                </c:pt>
              </c:strCache>
            </c:strRef>
          </c:tx>
          <c:cat>
            <c:numRef>
              <c:f>Tablas!$BM$9:$BM$163</c:f>
              <c:numCache>
                <c:formatCode>[$-C0A]mmm\-yy;@</c:formatCode>
                <c:ptCount val="155"/>
                <c:pt idx="0">
                  <c:v>37684</c:v>
                </c:pt>
                <c:pt idx="1">
                  <c:v>37757</c:v>
                </c:pt>
                <c:pt idx="2">
                  <c:v>37763</c:v>
                </c:pt>
                <c:pt idx="3">
                  <c:v>37775</c:v>
                </c:pt>
                <c:pt idx="4">
                  <c:v>37781</c:v>
                </c:pt>
                <c:pt idx="5">
                  <c:v>37783</c:v>
                </c:pt>
                <c:pt idx="6">
                  <c:v>37790</c:v>
                </c:pt>
                <c:pt idx="7">
                  <c:v>37791</c:v>
                </c:pt>
                <c:pt idx="8">
                  <c:v>37802</c:v>
                </c:pt>
                <c:pt idx="9">
                  <c:v>37806</c:v>
                </c:pt>
                <c:pt idx="10">
                  <c:v>37817</c:v>
                </c:pt>
                <c:pt idx="11">
                  <c:v>37823</c:v>
                </c:pt>
                <c:pt idx="12">
                  <c:v>37844</c:v>
                </c:pt>
                <c:pt idx="13">
                  <c:v>37847</c:v>
                </c:pt>
                <c:pt idx="14">
                  <c:v>37915</c:v>
                </c:pt>
                <c:pt idx="15">
                  <c:v>37924</c:v>
                </c:pt>
                <c:pt idx="16">
                  <c:v>37929</c:v>
                </c:pt>
                <c:pt idx="17">
                  <c:v>37930</c:v>
                </c:pt>
                <c:pt idx="18">
                  <c:v>37931</c:v>
                </c:pt>
                <c:pt idx="19">
                  <c:v>37942</c:v>
                </c:pt>
                <c:pt idx="20">
                  <c:v>37946</c:v>
                </c:pt>
                <c:pt idx="21">
                  <c:v>37949</c:v>
                </c:pt>
                <c:pt idx="22">
                  <c:v>37950</c:v>
                </c:pt>
                <c:pt idx="23">
                  <c:v>37951</c:v>
                </c:pt>
                <c:pt idx="24">
                  <c:v>37952</c:v>
                </c:pt>
                <c:pt idx="25">
                  <c:v>37953</c:v>
                </c:pt>
                <c:pt idx="26">
                  <c:v>37956</c:v>
                </c:pt>
                <c:pt idx="27">
                  <c:v>37957</c:v>
                </c:pt>
                <c:pt idx="28">
                  <c:v>37959</c:v>
                </c:pt>
                <c:pt idx="29">
                  <c:v>37960</c:v>
                </c:pt>
                <c:pt idx="30">
                  <c:v>37963</c:v>
                </c:pt>
                <c:pt idx="31">
                  <c:v>37971</c:v>
                </c:pt>
                <c:pt idx="32">
                  <c:v>38107</c:v>
                </c:pt>
                <c:pt idx="33">
                  <c:v>38114</c:v>
                </c:pt>
                <c:pt idx="34">
                  <c:v>38138</c:v>
                </c:pt>
                <c:pt idx="35">
                  <c:v>38140</c:v>
                </c:pt>
                <c:pt idx="36">
                  <c:v>38147</c:v>
                </c:pt>
                <c:pt idx="37">
                  <c:v>38155</c:v>
                </c:pt>
                <c:pt idx="38">
                  <c:v>38187</c:v>
                </c:pt>
                <c:pt idx="39">
                  <c:v>38260</c:v>
                </c:pt>
                <c:pt idx="40">
                  <c:v>38268</c:v>
                </c:pt>
                <c:pt idx="41">
                  <c:v>38271</c:v>
                </c:pt>
                <c:pt idx="42">
                  <c:v>38272</c:v>
                </c:pt>
                <c:pt idx="43">
                  <c:v>38278</c:v>
                </c:pt>
                <c:pt idx="44">
                  <c:v>38279</c:v>
                </c:pt>
                <c:pt idx="45">
                  <c:v>38285</c:v>
                </c:pt>
                <c:pt idx="46">
                  <c:v>38287</c:v>
                </c:pt>
                <c:pt idx="47">
                  <c:v>38288</c:v>
                </c:pt>
                <c:pt idx="48">
                  <c:v>38292</c:v>
                </c:pt>
                <c:pt idx="49">
                  <c:v>38294</c:v>
                </c:pt>
                <c:pt idx="50">
                  <c:v>38295</c:v>
                </c:pt>
                <c:pt idx="51">
                  <c:v>38296</c:v>
                </c:pt>
                <c:pt idx="52">
                  <c:v>38303</c:v>
                </c:pt>
                <c:pt idx="53">
                  <c:v>38306</c:v>
                </c:pt>
                <c:pt idx="54">
                  <c:v>38308</c:v>
                </c:pt>
                <c:pt idx="55">
                  <c:v>38309</c:v>
                </c:pt>
                <c:pt idx="56">
                  <c:v>38310</c:v>
                </c:pt>
                <c:pt idx="57">
                  <c:v>38314</c:v>
                </c:pt>
                <c:pt idx="58">
                  <c:v>38316</c:v>
                </c:pt>
                <c:pt idx="59">
                  <c:v>38327</c:v>
                </c:pt>
                <c:pt idx="60">
                  <c:v>38336</c:v>
                </c:pt>
                <c:pt idx="61">
                  <c:v>38337</c:v>
                </c:pt>
                <c:pt idx="62">
                  <c:v>38345</c:v>
                </c:pt>
                <c:pt idx="63">
                  <c:v>38413</c:v>
                </c:pt>
                <c:pt idx="64">
                  <c:v>38420</c:v>
                </c:pt>
                <c:pt idx="65">
                  <c:v>38447</c:v>
                </c:pt>
                <c:pt idx="66">
                  <c:v>38469</c:v>
                </c:pt>
                <c:pt idx="67">
                  <c:v>38471</c:v>
                </c:pt>
                <c:pt idx="68">
                  <c:v>38476</c:v>
                </c:pt>
                <c:pt idx="69">
                  <c:v>38478</c:v>
                </c:pt>
                <c:pt idx="70">
                  <c:v>38481</c:v>
                </c:pt>
                <c:pt idx="71">
                  <c:v>38484</c:v>
                </c:pt>
                <c:pt idx="72">
                  <c:v>38485</c:v>
                </c:pt>
                <c:pt idx="73">
                  <c:v>38502</c:v>
                </c:pt>
                <c:pt idx="74">
                  <c:v>38509</c:v>
                </c:pt>
                <c:pt idx="75">
                  <c:v>38510</c:v>
                </c:pt>
                <c:pt idx="76">
                  <c:v>38512</c:v>
                </c:pt>
                <c:pt idx="77">
                  <c:v>38513</c:v>
                </c:pt>
                <c:pt idx="78">
                  <c:v>38516</c:v>
                </c:pt>
                <c:pt idx="79">
                  <c:v>38518</c:v>
                </c:pt>
                <c:pt idx="80">
                  <c:v>38527</c:v>
                </c:pt>
                <c:pt idx="81">
                  <c:v>38530</c:v>
                </c:pt>
                <c:pt idx="82">
                  <c:v>38531</c:v>
                </c:pt>
                <c:pt idx="83">
                  <c:v>38533</c:v>
                </c:pt>
                <c:pt idx="84">
                  <c:v>38540</c:v>
                </c:pt>
                <c:pt idx="85">
                  <c:v>38551</c:v>
                </c:pt>
                <c:pt idx="86">
                  <c:v>38552</c:v>
                </c:pt>
                <c:pt idx="87">
                  <c:v>38554</c:v>
                </c:pt>
                <c:pt idx="88">
                  <c:v>38569</c:v>
                </c:pt>
                <c:pt idx="89">
                  <c:v>38597</c:v>
                </c:pt>
                <c:pt idx="90">
                  <c:v>38622</c:v>
                </c:pt>
                <c:pt idx="91">
                  <c:v>38632</c:v>
                </c:pt>
                <c:pt idx="92">
                  <c:v>38638</c:v>
                </c:pt>
                <c:pt idx="93">
                  <c:v>38639</c:v>
                </c:pt>
                <c:pt idx="94">
                  <c:v>38645</c:v>
                </c:pt>
                <c:pt idx="95">
                  <c:v>38646</c:v>
                </c:pt>
                <c:pt idx="96">
                  <c:v>38649</c:v>
                </c:pt>
                <c:pt idx="97">
                  <c:v>38650</c:v>
                </c:pt>
                <c:pt idx="98">
                  <c:v>38653</c:v>
                </c:pt>
                <c:pt idx="99">
                  <c:v>38656</c:v>
                </c:pt>
                <c:pt idx="100">
                  <c:v>38657</c:v>
                </c:pt>
                <c:pt idx="101">
                  <c:v>38660</c:v>
                </c:pt>
                <c:pt idx="102">
                  <c:v>38663</c:v>
                </c:pt>
                <c:pt idx="103">
                  <c:v>38664</c:v>
                </c:pt>
                <c:pt idx="104">
                  <c:v>38666</c:v>
                </c:pt>
                <c:pt idx="105">
                  <c:v>38667</c:v>
                </c:pt>
                <c:pt idx="106">
                  <c:v>38670</c:v>
                </c:pt>
                <c:pt idx="107">
                  <c:v>38673</c:v>
                </c:pt>
                <c:pt idx="108">
                  <c:v>38674</c:v>
                </c:pt>
                <c:pt idx="109">
                  <c:v>38677</c:v>
                </c:pt>
                <c:pt idx="110">
                  <c:v>38679</c:v>
                </c:pt>
                <c:pt idx="111">
                  <c:v>38681</c:v>
                </c:pt>
                <c:pt idx="112">
                  <c:v>38684</c:v>
                </c:pt>
                <c:pt idx="113">
                  <c:v>38688</c:v>
                </c:pt>
                <c:pt idx="114">
                  <c:v>38694</c:v>
                </c:pt>
                <c:pt idx="115">
                  <c:v>38699</c:v>
                </c:pt>
                <c:pt idx="116">
                  <c:v>38714</c:v>
                </c:pt>
                <c:pt idx="117">
                  <c:v>38730</c:v>
                </c:pt>
                <c:pt idx="118">
                  <c:v>38747</c:v>
                </c:pt>
                <c:pt idx="119">
                  <c:v>38785</c:v>
                </c:pt>
                <c:pt idx="120">
                  <c:v>38831</c:v>
                </c:pt>
                <c:pt idx="121">
                  <c:v>38834</c:v>
                </c:pt>
                <c:pt idx="122">
                  <c:v>38841</c:v>
                </c:pt>
                <c:pt idx="123">
                  <c:v>38842</c:v>
                </c:pt>
                <c:pt idx="124">
                  <c:v>38848</c:v>
                </c:pt>
                <c:pt idx="125">
                  <c:v>38861</c:v>
                </c:pt>
                <c:pt idx="126">
                  <c:v>38862</c:v>
                </c:pt>
                <c:pt idx="127">
                  <c:v>38874</c:v>
                </c:pt>
                <c:pt idx="128">
                  <c:v>38876</c:v>
                </c:pt>
                <c:pt idx="129">
                  <c:v>38881</c:v>
                </c:pt>
                <c:pt idx="130">
                  <c:v>38882</c:v>
                </c:pt>
                <c:pt idx="131">
                  <c:v>38883</c:v>
                </c:pt>
                <c:pt idx="132">
                  <c:v>38889</c:v>
                </c:pt>
                <c:pt idx="133">
                  <c:v>38891</c:v>
                </c:pt>
                <c:pt idx="134">
                  <c:v>38897</c:v>
                </c:pt>
                <c:pt idx="135">
                  <c:v>38915</c:v>
                </c:pt>
                <c:pt idx="136">
                  <c:v>38923</c:v>
                </c:pt>
                <c:pt idx="137">
                  <c:v>38926</c:v>
                </c:pt>
                <c:pt idx="138">
                  <c:v>38932</c:v>
                </c:pt>
                <c:pt idx="139">
                  <c:v>38950</c:v>
                </c:pt>
                <c:pt idx="140">
                  <c:v>38961</c:v>
                </c:pt>
                <c:pt idx="141">
                  <c:v>38974</c:v>
                </c:pt>
                <c:pt idx="142">
                  <c:v>38982</c:v>
                </c:pt>
                <c:pt idx="143">
                  <c:v>38992</c:v>
                </c:pt>
                <c:pt idx="144">
                  <c:v>38993</c:v>
                </c:pt>
                <c:pt idx="145">
                  <c:v>38994</c:v>
                </c:pt>
                <c:pt idx="146">
                  <c:v>39020</c:v>
                </c:pt>
                <c:pt idx="147">
                  <c:v>39028</c:v>
                </c:pt>
                <c:pt idx="148">
                  <c:v>39205</c:v>
                </c:pt>
                <c:pt idx="149">
                  <c:v>39217</c:v>
                </c:pt>
                <c:pt idx="150">
                  <c:v>39345</c:v>
                </c:pt>
                <c:pt idx="151">
                  <c:v>39346</c:v>
                </c:pt>
                <c:pt idx="152">
                  <c:v>39351</c:v>
                </c:pt>
                <c:pt idx="153">
                  <c:v>39421</c:v>
                </c:pt>
                <c:pt idx="154">
                  <c:v>39430</c:v>
                </c:pt>
              </c:numCache>
            </c:numRef>
          </c:cat>
          <c:val>
            <c:numRef>
              <c:f>Tablas!$BP$9:$BP$163</c:f>
              <c:numCache>
                <c:formatCode>General</c:formatCode>
                <c:ptCount val="155"/>
                <c:pt idx="2" formatCode="#,##0.00">
                  <c:v>154.949997</c:v>
                </c:pt>
                <c:pt idx="3" formatCode="#,##0.00">
                  <c:v>154.89999399999999</c:v>
                </c:pt>
                <c:pt idx="5" formatCode="#,##0.00">
                  <c:v>154.949997</c:v>
                </c:pt>
                <c:pt idx="6" formatCode="#,##0.00">
                  <c:v>154.89999399999999</c:v>
                </c:pt>
                <c:pt idx="7" formatCode="#,##0.00">
                  <c:v>154.89999399999999</c:v>
                </c:pt>
                <c:pt idx="8" formatCode="#,##0.00">
                  <c:v>154.89999399999999</c:v>
                </c:pt>
                <c:pt idx="12" formatCode="#,##0.00">
                  <c:v>154.89999399999999</c:v>
                </c:pt>
                <c:pt idx="16" formatCode="#,##0.00">
                  <c:v>154.89999399999999</c:v>
                </c:pt>
                <c:pt idx="17" formatCode="#,##0.00">
                  <c:v>154.89999399999999</c:v>
                </c:pt>
                <c:pt idx="18" formatCode="#,##0.00">
                  <c:v>154.89999399999999</c:v>
                </c:pt>
                <c:pt idx="19" formatCode="#,##0.00">
                  <c:v>155</c:v>
                </c:pt>
                <c:pt idx="20" formatCode="#,##0.00">
                  <c:v>154.949997</c:v>
                </c:pt>
                <c:pt idx="21" formatCode="#,##0.00">
                  <c:v>154.949997</c:v>
                </c:pt>
                <c:pt idx="22" formatCode="#,##0.00">
                  <c:v>154.89999399999999</c:v>
                </c:pt>
                <c:pt idx="24" formatCode="#,##0.00">
                  <c:v>154.949997</c:v>
                </c:pt>
                <c:pt idx="25" formatCode="#,##0.00">
                  <c:v>154.89999399999999</c:v>
                </c:pt>
                <c:pt idx="26" formatCode="#,##0.00">
                  <c:v>157.5</c:v>
                </c:pt>
                <c:pt idx="29" formatCode="#,##0.00">
                  <c:v>154.89999399999999</c:v>
                </c:pt>
                <c:pt idx="31" formatCode="#,##0.00">
                  <c:v>154.949997</c:v>
                </c:pt>
                <c:pt idx="32" formatCode="#,##0.00">
                  <c:v>155</c:v>
                </c:pt>
                <c:pt idx="33" formatCode="#,##0.00">
                  <c:v>154.949997</c:v>
                </c:pt>
                <c:pt idx="35" formatCode="#,##0.00">
                  <c:v>154.89999399999999</c:v>
                </c:pt>
                <c:pt idx="38" formatCode="#,##0.00">
                  <c:v>155</c:v>
                </c:pt>
                <c:pt idx="39" formatCode="#,##0.00">
                  <c:v>154.89999399999999</c:v>
                </c:pt>
                <c:pt idx="40" formatCode="#,##0.00">
                  <c:v>154.949997</c:v>
                </c:pt>
                <c:pt idx="41" formatCode="#,##0.00">
                  <c:v>154.949997</c:v>
                </c:pt>
                <c:pt idx="42" formatCode="#,##0.00">
                  <c:v>155</c:v>
                </c:pt>
                <c:pt idx="43" formatCode="#,##0.00">
                  <c:v>154.949997</c:v>
                </c:pt>
                <c:pt idx="52" formatCode="#,##0.00">
                  <c:v>154.89999399999999</c:v>
                </c:pt>
                <c:pt idx="53" formatCode="#,##0.00">
                  <c:v>154.89999399999999</c:v>
                </c:pt>
                <c:pt idx="54" formatCode="#,##0.00">
                  <c:v>154.949997</c:v>
                </c:pt>
                <c:pt idx="58" formatCode="#,##0.00">
                  <c:v>154.89999399999999</c:v>
                </c:pt>
                <c:pt idx="60" formatCode="#,##0.00">
                  <c:v>154.89999399999999</c:v>
                </c:pt>
                <c:pt idx="63" formatCode="#,##0.00">
                  <c:v>154.89999399999999</c:v>
                </c:pt>
                <c:pt idx="65" formatCode="#,##0.00">
                  <c:v>154.949997</c:v>
                </c:pt>
                <c:pt idx="66" formatCode="#,##0.00">
                  <c:v>154.89999399999999</c:v>
                </c:pt>
                <c:pt idx="72" formatCode="#,##0.00">
                  <c:v>154.89999399999999</c:v>
                </c:pt>
                <c:pt idx="74" formatCode="#,##0.00">
                  <c:v>154.89999399999999</c:v>
                </c:pt>
                <c:pt idx="80" formatCode="#,##0.00">
                  <c:v>154.89999399999999</c:v>
                </c:pt>
                <c:pt idx="81" formatCode="#,##0.00">
                  <c:v>155.76666266666615</c:v>
                </c:pt>
                <c:pt idx="86" formatCode="#,##0.00">
                  <c:v>157.5</c:v>
                </c:pt>
                <c:pt idx="87" formatCode="#,##0.00">
                  <c:v>154.89999399999999</c:v>
                </c:pt>
                <c:pt idx="89" formatCode="#,##0.00">
                  <c:v>154.89999399999999</c:v>
                </c:pt>
                <c:pt idx="90" formatCode="#,##0.00">
                  <c:v>154.89999399999999</c:v>
                </c:pt>
                <c:pt idx="91" formatCode="#,##0.00">
                  <c:v>154.89999399999999</c:v>
                </c:pt>
                <c:pt idx="93" formatCode="#,##0.00">
                  <c:v>154.89999399999999</c:v>
                </c:pt>
                <c:pt idx="94" formatCode="#,##0.00">
                  <c:v>154.89999399999999</c:v>
                </c:pt>
                <c:pt idx="97" formatCode="#,##0.00">
                  <c:v>154.89999399999999</c:v>
                </c:pt>
                <c:pt idx="98" formatCode="#,##0.00">
                  <c:v>155</c:v>
                </c:pt>
                <c:pt idx="99" formatCode="#,##0.00">
                  <c:v>154.89999399999999</c:v>
                </c:pt>
                <c:pt idx="101" formatCode="#,##0.00">
                  <c:v>154.949997</c:v>
                </c:pt>
                <c:pt idx="102" formatCode="#,##0.00">
                  <c:v>154.89999399999999</c:v>
                </c:pt>
                <c:pt idx="103" formatCode="#,##0.00">
                  <c:v>154.89999399999999</c:v>
                </c:pt>
                <c:pt idx="104" formatCode="#,##0.00">
                  <c:v>154.89999399999999</c:v>
                </c:pt>
                <c:pt idx="106" formatCode="#,##0.00">
                  <c:v>154.93749625000046</c:v>
                </c:pt>
                <c:pt idx="108" formatCode="#,##0.00">
                  <c:v>154.949997</c:v>
                </c:pt>
                <c:pt idx="113" formatCode="#,##0.00">
                  <c:v>154.89999399999999</c:v>
                </c:pt>
                <c:pt idx="114" formatCode="#,##0.00">
                  <c:v>154.89999399999999</c:v>
                </c:pt>
                <c:pt idx="119" formatCode="#,##0.00">
                  <c:v>54.400002000000001</c:v>
                </c:pt>
                <c:pt idx="148" formatCode="#,##0.00">
                  <c:v>48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Tablas!$BQ$8</c:f>
              <c:strCache>
                <c:ptCount val="1"/>
                <c:pt idx="0">
                  <c:v>L001</c:v>
                </c:pt>
              </c:strCache>
            </c:strRef>
          </c:tx>
          <c:cat>
            <c:numRef>
              <c:f>Tablas!$BM$9:$BM$163</c:f>
              <c:numCache>
                <c:formatCode>[$-C0A]mmm\-yy;@</c:formatCode>
                <c:ptCount val="155"/>
                <c:pt idx="0">
                  <c:v>37684</c:v>
                </c:pt>
                <c:pt idx="1">
                  <c:v>37757</c:v>
                </c:pt>
                <c:pt idx="2">
                  <c:v>37763</c:v>
                </c:pt>
                <c:pt idx="3">
                  <c:v>37775</c:v>
                </c:pt>
                <c:pt idx="4">
                  <c:v>37781</c:v>
                </c:pt>
                <c:pt idx="5">
                  <c:v>37783</c:v>
                </c:pt>
                <c:pt idx="6">
                  <c:v>37790</c:v>
                </c:pt>
                <c:pt idx="7">
                  <c:v>37791</c:v>
                </c:pt>
                <c:pt idx="8">
                  <c:v>37802</c:v>
                </c:pt>
                <c:pt idx="9">
                  <c:v>37806</c:v>
                </c:pt>
                <c:pt idx="10">
                  <c:v>37817</c:v>
                </c:pt>
                <c:pt idx="11">
                  <c:v>37823</c:v>
                </c:pt>
                <c:pt idx="12">
                  <c:v>37844</c:v>
                </c:pt>
                <c:pt idx="13">
                  <c:v>37847</c:v>
                </c:pt>
                <c:pt idx="14">
                  <c:v>37915</c:v>
                </c:pt>
                <c:pt idx="15">
                  <c:v>37924</c:v>
                </c:pt>
                <c:pt idx="16">
                  <c:v>37929</c:v>
                </c:pt>
                <c:pt idx="17">
                  <c:v>37930</c:v>
                </c:pt>
                <c:pt idx="18">
                  <c:v>37931</c:v>
                </c:pt>
                <c:pt idx="19">
                  <c:v>37942</c:v>
                </c:pt>
                <c:pt idx="20">
                  <c:v>37946</c:v>
                </c:pt>
                <c:pt idx="21">
                  <c:v>37949</c:v>
                </c:pt>
                <c:pt idx="22">
                  <c:v>37950</c:v>
                </c:pt>
                <c:pt idx="23">
                  <c:v>37951</c:v>
                </c:pt>
                <c:pt idx="24">
                  <c:v>37952</c:v>
                </c:pt>
                <c:pt idx="25">
                  <c:v>37953</c:v>
                </c:pt>
                <c:pt idx="26">
                  <c:v>37956</c:v>
                </c:pt>
                <c:pt idx="27">
                  <c:v>37957</c:v>
                </c:pt>
                <c:pt idx="28">
                  <c:v>37959</c:v>
                </c:pt>
                <c:pt idx="29">
                  <c:v>37960</c:v>
                </c:pt>
                <c:pt idx="30">
                  <c:v>37963</c:v>
                </c:pt>
                <c:pt idx="31">
                  <c:v>37971</c:v>
                </c:pt>
                <c:pt idx="32">
                  <c:v>38107</c:v>
                </c:pt>
                <c:pt idx="33">
                  <c:v>38114</c:v>
                </c:pt>
                <c:pt idx="34">
                  <c:v>38138</c:v>
                </c:pt>
                <c:pt idx="35">
                  <c:v>38140</c:v>
                </c:pt>
                <c:pt idx="36">
                  <c:v>38147</c:v>
                </c:pt>
                <c:pt idx="37">
                  <c:v>38155</c:v>
                </c:pt>
                <c:pt idx="38">
                  <c:v>38187</c:v>
                </c:pt>
                <c:pt idx="39">
                  <c:v>38260</c:v>
                </c:pt>
                <c:pt idx="40">
                  <c:v>38268</c:v>
                </c:pt>
                <c:pt idx="41">
                  <c:v>38271</c:v>
                </c:pt>
                <c:pt idx="42">
                  <c:v>38272</c:v>
                </c:pt>
                <c:pt idx="43">
                  <c:v>38278</c:v>
                </c:pt>
                <c:pt idx="44">
                  <c:v>38279</c:v>
                </c:pt>
                <c:pt idx="45">
                  <c:v>38285</c:v>
                </c:pt>
                <c:pt idx="46">
                  <c:v>38287</c:v>
                </c:pt>
                <c:pt idx="47">
                  <c:v>38288</c:v>
                </c:pt>
                <c:pt idx="48">
                  <c:v>38292</c:v>
                </c:pt>
                <c:pt idx="49">
                  <c:v>38294</c:v>
                </c:pt>
                <c:pt idx="50">
                  <c:v>38295</c:v>
                </c:pt>
                <c:pt idx="51">
                  <c:v>38296</c:v>
                </c:pt>
                <c:pt idx="52">
                  <c:v>38303</c:v>
                </c:pt>
                <c:pt idx="53">
                  <c:v>38306</c:v>
                </c:pt>
                <c:pt idx="54">
                  <c:v>38308</c:v>
                </c:pt>
                <c:pt idx="55">
                  <c:v>38309</c:v>
                </c:pt>
                <c:pt idx="56">
                  <c:v>38310</c:v>
                </c:pt>
                <c:pt idx="57">
                  <c:v>38314</c:v>
                </c:pt>
                <c:pt idx="58">
                  <c:v>38316</c:v>
                </c:pt>
                <c:pt idx="59">
                  <c:v>38327</c:v>
                </c:pt>
                <c:pt idx="60">
                  <c:v>38336</c:v>
                </c:pt>
                <c:pt idx="61">
                  <c:v>38337</c:v>
                </c:pt>
                <c:pt idx="62">
                  <c:v>38345</c:v>
                </c:pt>
                <c:pt idx="63">
                  <c:v>38413</c:v>
                </c:pt>
                <c:pt idx="64">
                  <c:v>38420</c:v>
                </c:pt>
                <c:pt idx="65">
                  <c:v>38447</c:v>
                </c:pt>
                <c:pt idx="66">
                  <c:v>38469</c:v>
                </c:pt>
                <c:pt idx="67">
                  <c:v>38471</c:v>
                </c:pt>
                <c:pt idx="68">
                  <c:v>38476</c:v>
                </c:pt>
                <c:pt idx="69">
                  <c:v>38478</c:v>
                </c:pt>
                <c:pt idx="70">
                  <c:v>38481</c:v>
                </c:pt>
                <c:pt idx="71">
                  <c:v>38484</c:v>
                </c:pt>
                <c:pt idx="72">
                  <c:v>38485</c:v>
                </c:pt>
                <c:pt idx="73">
                  <c:v>38502</c:v>
                </c:pt>
                <c:pt idx="74">
                  <c:v>38509</c:v>
                </c:pt>
                <c:pt idx="75">
                  <c:v>38510</c:v>
                </c:pt>
                <c:pt idx="76">
                  <c:v>38512</c:v>
                </c:pt>
                <c:pt idx="77">
                  <c:v>38513</c:v>
                </c:pt>
                <c:pt idx="78">
                  <c:v>38516</c:v>
                </c:pt>
                <c:pt idx="79">
                  <c:v>38518</c:v>
                </c:pt>
                <c:pt idx="80">
                  <c:v>38527</c:v>
                </c:pt>
                <c:pt idx="81">
                  <c:v>38530</c:v>
                </c:pt>
                <c:pt idx="82">
                  <c:v>38531</c:v>
                </c:pt>
                <c:pt idx="83">
                  <c:v>38533</c:v>
                </c:pt>
                <c:pt idx="84">
                  <c:v>38540</c:v>
                </c:pt>
                <c:pt idx="85">
                  <c:v>38551</c:v>
                </c:pt>
                <c:pt idx="86">
                  <c:v>38552</c:v>
                </c:pt>
                <c:pt idx="87">
                  <c:v>38554</c:v>
                </c:pt>
                <c:pt idx="88">
                  <c:v>38569</c:v>
                </c:pt>
                <c:pt idx="89">
                  <c:v>38597</c:v>
                </c:pt>
                <c:pt idx="90">
                  <c:v>38622</c:v>
                </c:pt>
                <c:pt idx="91">
                  <c:v>38632</c:v>
                </c:pt>
                <c:pt idx="92">
                  <c:v>38638</c:v>
                </c:pt>
                <c:pt idx="93">
                  <c:v>38639</c:v>
                </c:pt>
                <c:pt idx="94">
                  <c:v>38645</c:v>
                </c:pt>
                <c:pt idx="95">
                  <c:v>38646</c:v>
                </c:pt>
                <c:pt idx="96">
                  <c:v>38649</c:v>
                </c:pt>
                <c:pt idx="97">
                  <c:v>38650</c:v>
                </c:pt>
                <c:pt idx="98">
                  <c:v>38653</c:v>
                </c:pt>
                <c:pt idx="99">
                  <c:v>38656</c:v>
                </c:pt>
                <c:pt idx="100">
                  <c:v>38657</c:v>
                </c:pt>
                <c:pt idx="101">
                  <c:v>38660</c:v>
                </c:pt>
                <c:pt idx="102">
                  <c:v>38663</c:v>
                </c:pt>
                <c:pt idx="103">
                  <c:v>38664</c:v>
                </c:pt>
                <c:pt idx="104">
                  <c:v>38666</c:v>
                </c:pt>
                <c:pt idx="105">
                  <c:v>38667</c:v>
                </c:pt>
                <c:pt idx="106">
                  <c:v>38670</c:v>
                </c:pt>
                <c:pt idx="107">
                  <c:v>38673</c:v>
                </c:pt>
                <c:pt idx="108">
                  <c:v>38674</c:v>
                </c:pt>
                <c:pt idx="109">
                  <c:v>38677</c:v>
                </c:pt>
                <c:pt idx="110">
                  <c:v>38679</c:v>
                </c:pt>
                <c:pt idx="111">
                  <c:v>38681</c:v>
                </c:pt>
                <c:pt idx="112">
                  <c:v>38684</c:v>
                </c:pt>
                <c:pt idx="113">
                  <c:v>38688</c:v>
                </c:pt>
                <c:pt idx="114">
                  <c:v>38694</c:v>
                </c:pt>
                <c:pt idx="115">
                  <c:v>38699</c:v>
                </c:pt>
                <c:pt idx="116">
                  <c:v>38714</c:v>
                </c:pt>
                <c:pt idx="117">
                  <c:v>38730</c:v>
                </c:pt>
                <c:pt idx="118">
                  <c:v>38747</c:v>
                </c:pt>
                <c:pt idx="119">
                  <c:v>38785</c:v>
                </c:pt>
                <c:pt idx="120">
                  <c:v>38831</c:v>
                </c:pt>
                <c:pt idx="121">
                  <c:v>38834</c:v>
                </c:pt>
                <c:pt idx="122">
                  <c:v>38841</c:v>
                </c:pt>
                <c:pt idx="123">
                  <c:v>38842</c:v>
                </c:pt>
                <c:pt idx="124">
                  <c:v>38848</c:v>
                </c:pt>
                <c:pt idx="125">
                  <c:v>38861</c:v>
                </c:pt>
                <c:pt idx="126">
                  <c:v>38862</c:v>
                </c:pt>
                <c:pt idx="127">
                  <c:v>38874</c:v>
                </c:pt>
                <c:pt idx="128">
                  <c:v>38876</c:v>
                </c:pt>
                <c:pt idx="129">
                  <c:v>38881</c:v>
                </c:pt>
                <c:pt idx="130">
                  <c:v>38882</c:v>
                </c:pt>
                <c:pt idx="131">
                  <c:v>38883</c:v>
                </c:pt>
                <c:pt idx="132">
                  <c:v>38889</c:v>
                </c:pt>
                <c:pt idx="133">
                  <c:v>38891</c:v>
                </c:pt>
                <c:pt idx="134">
                  <c:v>38897</c:v>
                </c:pt>
                <c:pt idx="135">
                  <c:v>38915</c:v>
                </c:pt>
                <c:pt idx="136">
                  <c:v>38923</c:v>
                </c:pt>
                <c:pt idx="137">
                  <c:v>38926</c:v>
                </c:pt>
                <c:pt idx="138">
                  <c:v>38932</c:v>
                </c:pt>
                <c:pt idx="139">
                  <c:v>38950</c:v>
                </c:pt>
                <c:pt idx="140">
                  <c:v>38961</c:v>
                </c:pt>
                <c:pt idx="141">
                  <c:v>38974</c:v>
                </c:pt>
                <c:pt idx="142">
                  <c:v>38982</c:v>
                </c:pt>
                <c:pt idx="143">
                  <c:v>38992</c:v>
                </c:pt>
                <c:pt idx="144">
                  <c:v>38993</c:v>
                </c:pt>
                <c:pt idx="145">
                  <c:v>38994</c:v>
                </c:pt>
                <c:pt idx="146">
                  <c:v>39020</c:v>
                </c:pt>
                <c:pt idx="147">
                  <c:v>39028</c:v>
                </c:pt>
                <c:pt idx="148">
                  <c:v>39205</c:v>
                </c:pt>
                <c:pt idx="149">
                  <c:v>39217</c:v>
                </c:pt>
                <c:pt idx="150">
                  <c:v>39345</c:v>
                </c:pt>
                <c:pt idx="151">
                  <c:v>39346</c:v>
                </c:pt>
                <c:pt idx="152">
                  <c:v>39351</c:v>
                </c:pt>
                <c:pt idx="153">
                  <c:v>39421</c:v>
                </c:pt>
                <c:pt idx="154">
                  <c:v>39430</c:v>
                </c:pt>
              </c:numCache>
            </c:numRef>
          </c:cat>
          <c:val>
            <c:numRef>
              <c:f>Tablas!$BQ$9:$BQ$163</c:f>
              <c:numCache>
                <c:formatCode>#,##0.00</c:formatCode>
                <c:ptCount val="155"/>
                <c:pt idx="0">
                  <c:v>144.89999399999999</c:v>
                </c:pt>
                <c:pt idx="1">
                  <c:v>154.89999399999999</c:v>
                </c:pt>
                <c:pt idx="2">
                  <c:v>155</c:v>
                </c:pt>
                <c:pt idx="4">
                  <c:v>154.89999399999999</c:v>
                </c:pt>
                <c:pt idx="5">
                  <c:v>154.89999399999999</c:v>
                </c:pt>
                <c:pt idx="6">
                  <c:v>155</c:v>
                </c:pt>
                <c:pt idx="12">
                  <c:v>154.949997</c:v>
                </c:pt>
                <c:pt idx="13">
                  <c:v>155</c:v>
                </c:pt>
                <c:pt idx="16">
                  <c:v>154.949997</c:v>
                </c:pt>
                <c:pt idx="17">
                  <c:v>154.949997</c:v>
                </c:pt>
                <c:pt idx="19">
                  <c:v>154.89999399999999</c:v>
                </c:pt>
                <c:pt idx="20">
                  <c:v>154.89999399999999</c:v>
                </c:pt>
                <c:pt idx="21">
                  <c:v>154.89999399999999</c:v>
                </c:pt>
                <c:pt idx="23">
                  <c:v>154.89999399999999</c:v>
                </c:pt>
                <c:pt idx="25">
                  <c:v>154.949997</c:v>
                </c:pt>
                <c:pt idx="26">
                  <c:v>157.5</c:v>
                </c:pt>
                <c:pt idx="29">
                  <c:v>154.949997</c:v>
                </c:pt>
                <c:pt idx="30">
                  <c:v>154.949997</c:v>
                </c:pt>
                <c:pt idx="32">
                  <c:v>154.89999399999999</c:v>
                </c:pt>
                <c:pt idx="40">
                  <c:v>155</c:v>
                </c:pt>
                <c:pt idx="41">
                  <c:v>155</c:v>
                </c:pt>
                <c:pt idx="42">
                  <c:v>154.89999399999996</c:v>
                </c:pt>
                <c:pt idx="46">
                  <c:v>154.89999399999999</c:v>
                </c:pt>
                <c:pt idx="47">
                  <c:v>154.89999399999999</c:v>
                </c:pt>
                <c:pt idx="48">
                  <c:v>154.89999399999999</c:v>
                </c:pt>
                <c:pt idx="49">
                  <c:v>154.89999399999999</c:v>
                </c:pt>
                <c:pt idx="50">
                  <c:v>154.949997</c:v>
                </c:pt>
                <c:pt idx="51">
                  <c:v>154.89999399999999</c:v>
                </c:pt>
                <c:pt idx="54">
                  <c:v>155</c:v>
                </c:pt>
                <c:pt idx="55">
                  <c:v>154.89999399999999</c:v>
                </c:pt>
                <c:pt idx="56">
                  <c:v>154.89999399999999</c:v>
                </c:pt>
                <c:pt idx="58">
                  <c:v>154.89999399999999</c:v>
                </c:pt>
                <c:pt idx="59">
                  <c:v>154.89999399999999</c:v>
                </c:pt>
                <c:pt idx="60">
                  <c:v>154.949997</c:v>
                </c:pt>
                <c:pt idx="61">
                  <c:v>154.89999399999999</c:v>
                </c:pt>
                <c:pt idx="63">
                  <c:v>155</c:v>
                </c:pt>
                <c:pt idx="64">
                  <c:v>154.89999399999999</c:v>
                </c:pt>
                <c:pt idx="65">
                  <c:v>154.949997</c:v>
                </c:pt>
                <c:pt idx="67">
                  <c:v>154.90999459999998</c:v>
                </c:pt>
                <c:pt idx="69">
                  <c:v>155</c:v>
                </c:pt>
                <c:pt idx="70">
                  <c:v>154.89999399999999</c:v>
                </c:pt>
                <c:pt idx="71">
                  <c:v>154.89999399999999</c:v>
                </c:pt>
                <c:pt idx="73">
                  <c:v>154.89999399999999</c:v>
                </c:pt>
                <c:pt idx="75">
                  <c:v>155</c:v>
                </c:pt>
                <c:pt idx="76">
                  <c:v>154.89999399999999</c:v>
                </c:pt>
                <c:pt idx="79">
                  <c:v>154.89999399999999</c:v>
                </c:pt>
                <c:pt idx="81">
                  <c:v>155</c:v>
                </c:pt>
                <c:pt idx="82">
                  <c:v>154.89999399999999</c:v>
                </c:pt>
                <c:pt idx="84">
                  <c:v>155</c:v>
                </c:pt>
                <c:pt idx="87">
                  <c:v>154.89999399999999</c:v>
                </c:pt>
                <c:pt idx="88">
                  <c:v>155</c:v>
                </c:pt>
                <c:pt idx="91">
                  <c:v>155</c:v>
                </c:pt>
                <c:pt idx="92">
                  <c:v>154.89999399999999</c:v>
                </c:pt>
                <c:pt idx="93">
                  <c:v>154.949997</c:v>
                </c:pt>
                <c:pt idx="95">
                  <c:v>154.949997</c:v>
                </c:pt>
                <c:pt idx="98">
                  <c:v>154.93332933333377</c:v>
                </c:pt>
                <c:pt idx="99">
                  <c:v>155</c:v>
                </c:pt>
                <c:pt idx="101">
                  <c:v>154.89999399999999</c:v>
                </c:pt>
                <c:pt idx="103">
                  <c:v>155</c:v>
                </c:pt>
                <c:pt idx="104">
                  <c:v>155</c:v>
                </c:pt>
                <c:pt idx="105">
                  <c:v>154.89999399999999</c:v>
                </c:pt>
                <c:pt idx="106">
                  <c:v>154.89999399999999</c:v>
                </c:pt>
                <c:pt idx="107">
                  <c:v>155</c:v>
                </c:pt>
                <c:pt idx="108">
                  <c:v>154.89999399999999</c:v>
                </c:pt>
                <c:pt idx="110">
                  <c:v>154.89999399999999</c:v>
                </c:pt>
                <c:pt idx="113">
                  <c:v>155</c:v>
                </c:pt>
                <c:pt idx="150">
                  <c:v>33</c:v>
                </c:pt>
                <c:pt idx="151">
                  <c:v>33</c:v>
                </c:pt>
                <c:pt idx="152">
                  <c:v>29.889999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Tablas!$BR$8</c:f>
              <c:strCache>
                <c:ptCount val="1"/>
                <c:pt idx="0">
                  <c:v>L015</c:v>
                </c:pt>
              </c:strCache>
            </c:strRef>
          </c:tx>
          <c:cat>
            <c:numRef>
              <c:f>Tablas!$BM$9:$BM$163</c:f>
              <c:numCache>
                <c:formatCode>[$-C0A]mmm\-yy;@</c:formatCode>
                <c:ptCount val="155"/>
                <c:pt idx="0">
                  <c:v>37684</c:v>
                </c:pt>
                <c:pt idx="1">
                  <c:v>37757</c:v>
                </c:pt>
                <c:pt idx="2">
                  <c:v>37763</c:v>
                </c:pt>
                <c:pt idx="3">
                  <c:v>37775</c:v>
                </c:pt>
                <c:pt idx="4">
                  <c:v>37781</c:v>
                </c:pt>
                <c:pt idx="5">
                  <c:v>37783</c:v>
                </c:pt>
                <c:pt idx="6">
                  <c:v>37790</c:v>
                </c:pt>
                <c:pt idx="7">
                  <c:v>37791</c:v>
                </c:pt>
                <c:pt idx="8">
                  <c:v>37802</c:v>
                </c:pt>
                <c:pt idx="9">
                  <c:v>37806</c:v>
                </c:pt>
                <c:pt idx="10">
                  <c:v>37817</c:v>
                </c:pt>
                <c:pt idx="11">
                  <c:v>37823</c:v>
                </c:pt>
                <c:pt idx="12">
                  <c:v>37844</c:v>
                </c:pt>
                <c:pt idx="13">
                  <c:v>37847</c:v>
                </c:pt>
                <c:pt idx="14">
                  <c:v>37915</c:v>
                </c:pt>
                <c:pt idx="15">
                  <c:v>37924</c:v>
                </c:pt>
                <c:pt idx="16">
                  <c:v>37929</c:v>
                </c:pt>
                <c:pt idx="17">
                  <c:v>37930</c:v>
                </c:pt>
                <c:pt idx="18">
                  <c:v>37931</c:v>
                </c:pt>
                <c:pt idx="19">
                  <c:v>37942</c:v>
                </c:pt>
                <c:pt idx="20">
                  <c:v>37946</c:v>
                </c:pt>
                <c:pt idx="21">
                  <c:v>37949</c:v>
                </c:pt>
                <c:pt idx="22">
                  <c:v>37950</c:v>
                </c:pt>
                <c:pt idx="23">
                  <c:v>37951</c:v>
                </c:pt>
                <c:pt idx="24">
                  <c:v>37952</c:v>
                </c:pt>
                <c:pt idx="25">
                  <c:v>37953</c:v>
                </c:pt>
                <c:pt idx="26">
                  <c:v>37956</c:v>
                </c:pt>
                <c:pt idx="27">
                  <c:v>37957</c:v>
                </c:pt>
                <c:pt idx="28">
                  <c:v>37959</c:v>
                </c:pt>
                <c:pt idx="29">
                  <c:v>37960</c:v>
                </c:pt>
                <c:pt idx="30">
                  <c:v>37963</c:v>
                </c:pt>
                <c:pt idx="31">
                  <c:v>37971</c:v>
                </c:pt>
                <c:pt idx="32">
                  <c:v>38107</c:v>
                </c:pt>
                <c:pt idx="33">
                  <c:v>38114</c:v>
                </c:pt>
                <c:pt idx="34">
                  <c:v>38138</c:v>
                </c:pt>
                <c:pt idx="35">
                  <c:v>38140</c:v>
                </c:pt>
                <c:pt idx="36">
                  <c:v>38147</c:v>
                </c:pt>
                <c:pt idx="37">
                  <c:v>38155</c:v>
                </c:pt>
                <c:pt idx="38">
                  <c:v>38187</c:v>
                </c:pt>
                <c:pt idx="39">
                  <c:v>38260</c:v>
                </c:pt>
                <c:pt idx="40">
                  <c:v>38268</c:v>
                </c:pt>
                <c:pt idx="41">
                  <c:v>38271</c:v>
                </c:pt>
                <c:pt idx="42">
                  <c:v>38272</c:v>
                </c:pt>
                <c:pt idx="43">
                  <c:v>38278</c:v>
                </c:pt>
                <c:pt idx="44">
                  <c:v>38279</c:v>
                </c:pt>
                <c:pt idx="45">
                  <c:v>38285</c:v>
                </c:pt>
                <c:pt idx="46">
                  <c:v>38287</c:v>
                </c:pt>
                <c:pt idx="47">
                  <c:v>38288</c:v>
                </c:pt>
                <c:pt idx="48">
                  <c:v>38292</c:v>
                </c:pt>
                <c:pt idx="49">
                  <c:v>38294</c:v>
                </c:pt>
                <c:pt idx="50">
                  <c:v>38295</c:v>
                </c:pt>
                <c:pt idx="51">
                  <c:v>38296</c:v>
                </c:pt>
                <c:pt idx="52">
                  <c:v>38303</c:v>
                </c:pt>
                <c:pt idx="53">
                  <c:v>38306</c:v>
                </c:pt>
                <c:pt idx="54">
                  <c:v>38308</c:v>
                </c:pt>
                <c:pt idx="55">
                  <c:v>38309</c:v>
                </c:pt>
                <c:pt idx="56">
                  <c:v>38310</c:v>
                </c:pt>
                <c:pt idx="57">
                  <c:v>38314</c:v>
                </c:pt>
                <c:pt idx="58">
                  <c:v>38316</c:v>
                </c:pt>
                <c:pt idx="59">
                  <c:v>38327</c:v>
                </c:pt>
                <c:pt idx="60">
                  <c:v>38336</c:v>
                </c:pt>
                <c:pt idx="61">
                  <c:v>38337</c:v>
                </c:pt>
                <c:pt idx="62">
                  <c:v>38345</c:v>
                </c:pt>
                <c:pt idx="63">
                  <c:v>38413</c:v>
                </c:pt>
                <c:pt idx="64">
                  <c:v>38420</c:v>
                </c:pt>
                <c:pt idx="65">
                  <c:v>38447</c:v>
                </c:pt>
                <c:pt idx="66">
                  <c:v>38469</c:v>
                </c:pt>
                <c:pt idx="67">
                  <c:v>38471</c:v>
                </c:pt>
                <c:pt idx="68">
                  <c:v>38476</c:v>
                </c:pt>
                <c:pt idx="69">
                  <c:v>38478</c:v>
                </c:pt>
                <c:pt idx="70">
                  <c:v>38481</c:v>
                </c:pt>
                <c:pt idx="71">
                  <c:v>38484</c:v>
                </c:pt>
                <c:pt idx="72">
                  <c:v>38485</c:v>
                </c:pt>
                <c:pt idx="73">
                  <c:v>38502</c:v>
                </c:pt>
                <c:pt idx="74">
                  <c:v>38509</c:v>
                </c:pt>
                <c:pt idx="75">
                  <c:v>38510</c:v>
                </c:pt>
                <c:pt idx="76">
                  <c:v>38512</c:v>
                </c:pt>
                <c:pt idx="77">
                  <c:v>38513</c:v>
                </c:pt>
                <c:pt idx="78">
                  <c:v>38516</c:v>
                </c:pt>
                <c:pt idx="79">
                  <c:v>38518</c:v>
                </c:pt>
                <c:pt idx="80">
                  <c:v>38527</c:v>
                </c:pt>
                <c:pt idx="81">
                  <c:v>38530</c:v>
                </c:pt>
                <c:pt idx="82">
                  <c:v>38531</c:v>
                </c:pt>
                <c:pt idx="83">
                  <c:v>38533</c:v>
                </c:pt>
                <c:pt idx="84">
                  <c:v>38540</c:v>
                </c:pt>
                <c:pt idx="85">
                  <c:v>38551</c:v>
                </c:pt>
                <c:pt idx="86">
                  <c:v>38552</c:v>
                </c:pt>
                <c:pt idx="87">
                  <c:v>38554</c:v>
                </c:pt>
                <c:pt idx="88">
                  <c:v>38569</c:v>
                </c:pt>
                <c:pt idx="89">
                  <c:v>38597</c:v>
                </c:pt>
                <c:pt idx="90">
                  <c:v>38622</c:v>
                </c:pt>
                <c:pt idx="91">
                  <c:v>38632</c:v>
                </c:pt>
                <c:pt idx="92">
                  <c:v>38638</c:v>
                </c:pt>
                <c:pt idx="93">
                  <c:v>38639</c:v>
                </c:pt>
                <c:pt idx="94">
                  <c:v>38645</c:v>
                </c:pt>
                <c:pt idx="95">
                  <c:v>38646</c:v>
                </c:pt>
                <c:pt idx="96">
                  <c:v>38649</c:v>
                </c:pt>
                <c:pt idx="97">
                  <c:v>38650</c:v>
                </c:pt>
                <c:pt idx="98">
                  <c:v>38653</c:v>
                </c:pt>
                <c:pt idx="99">
                  <c:v>38656</c:v>
                </c:pt>
                <c:pt idx="100">
                  <c:v>38657</c:v>
                </c:pt>
                <c:pt idx="101">
                  <c:v>38660</c:v>
                </c:pt>
                <c:pt idx="102">
                  <c:v>38663</c:v>
                </c:pt>
                <c:pt idx="103">
                  <c:v>38664</c:v>
                </c:pt>
                <c:pt idx="104">
                  <c:v>38666</c:v>
                </c:pt>
                <c:pt idx="105">
                  <c:v>38667</c:v>
                </c:pt>
                <c:pt idx="106">
                  <c:v>38670</c:v>
                </c:pt>
                <c:pt idx="107">
                  <c:v>38673</c:v>
                </c:pt>
                <c:pt idx="108">
                  <c:v>38674</c:v>
                </c:pt>
                <c:pt idx="109">
                  <c:v>38677</c:v>
                </c:pt>
                <c:pt idx="110">
                  <c:v>38679</c:v>
                </c:pt>
                <c:pt idx="111">
                  <c:v>38681</c:v>
                </c:pt>
                <c:pt idx="112">
                  <c:v>38684</c:v>
                </c:pt>
                <c:pt idx="113">
                  <c:v>38688</c:v>
                </c:pt>
                <c:pt idx="114">
                  <c:v>38694</c:v>
                </c:pt>
                <c:pt idx="115">
                  <c:v>38699</c:v>
                </c:pt>
                <c:pt idx="116">
                  <c:v>38714</c:v>
                </c:pt>
                <c:pt idx="117">
                  <c:v>38730</c:v>
                </c:pt>
                <c:pt idx="118">
                  <c:v>38747</c:v>
                </c:pt>
                <c:pt idx="119">
                  <c:v>38785</c:v>
                </c:pt>
                <c:pt idx="120">
                  <c:v>38831</c:v>
                </c:pt>
                <c:pt idx="121">
                  <c:v>38834</c:v>
                </c:pt>
                <c:pt idx="122">
                  <c:v>38841</c:v>
                </c:pt>
                <c:pt idx="123">
                  <c:v>38842</c:v>
                </c:pt>
                <c:pt idx="124">
                  <c:v>38848</c:v>
                </c:pt>
                <c:pt idx="125">
                  <c:v>38861</c:v>
                </c:pt>
                <c:pt idx="126">
                  <c:v>38862</c:v>
                </c:pt>
                <c:pt idx="127">
                  <c:v>38874</c:v>
                </c:pt>
                <c:pt idx="128">
                  <c:v>38876</c:v>
                </c:pt>
                <c:pt idx="129">
                  <c:v>38881</c:v>
                </c:pt>
                <c:pt idx="130">
                  <c:v>38882</c:v>
                </c:pt>
                <c:pt idx="131">
                  <c:v>38883</c:v>
                </c:pt>
                <c:pt idx="132">
                  <c:v>38889</c:v>
                </c:pt>
                <c:pt idx="133">
                  <c:v>38891</c:v>
                </c:pt>
                <c:pt idx="134">
                  <c:v>38897</c:v>
                </c:pt>
                <c:pt idx="135">
                  <c:v>38915</c:v>
                </c:pt>
                <c:pt idx="136">
                  <c:v>38923</c:v>
                </c:pt>
                <c:pt idx="137">
                  <c:v>38926</c:v>
                </c:pt>
                <c:pt idx="138">
                  <c:v>38932</c:v>
                </c:pt>
                <c:pt idx="139">
                  <c:v>38950</c:v>
                </c:pt>
                <c:pt idx="140">
                  <c:v>38961</c:v>
                </c:pt>
                <c:pt idx="141">
                  <c:v>38974</c:v>
                </c:pt>
                <c:pt idx="142">
                  <c:v>38982</c:v>
                </c:pt>
                <c:pt idx="143">
                  <c:v>38992</c:v>
                </c:pt>
                <c:pt idx="144">
                  <c:v>38993</c:v>
                </c:pt>
                <c:pt idx="145">
                  <c:v>38994</c:v>
                </c:pt>
                <c:pt idx="146">
                  <c:v>39020</c:v>
                </c:pt>
                <c:pt idx="147">
                  <c:v>39028</c:v>
                </c:pt>
                <c:pt idx="148">
                  <c:v>39205</c:v>
                </c:pt>
                <c:pt idx="149">
                  <c:v>39217</c:v>
                </c:pt>
                <c:pt idx="150">
                  <c:v>39345</c:v>
                </c:pt>
                <c:pt idx="151">
                  <c:v>39346</c:v>
                </c:pt>
                <c:pt idx="152">
                  <c:v>39351</c:v>
                </c:pt>
                <c:pt idx="153">
                  <c:v>39421</c:v>
                </c:pt>
                <c:pt idx="154">
                  <c:v>39430</c:v>
                </c:pt>
              </c:numCache>
            </c:numRef>
          </c:cat>
          <c:val>
            <c:numRef>
              <c:f>Tablas!$BR$9:$BR$163</c:f>
              <c:numCache>
                <c:formatCode>#,##0.00</c:formatCode>
                <c:ptCount val="155"/>
                <c:pt idx="1">
                  <c:v>155</c:v>
                </c:pt>
                <c:pt idx="4">
                  <c:v>154.5</c:v>
                </c:pt>
                <c:pt idx="8">
                  <c:v>155</c:v>
                </c:pt>
                <c:pt idx="11">
                  <c:v>154.89999399999999</c:v>
                </c:pt>
                <c:pt idx="12">
                  <c:v>155</c:v>
                </c:pt>
                <c:pt idx="14">
                  <c:v>154.949997</c:v>
                </c:pt>
                <c:pt idx="15">
                  <c:v>154.949997</c:v>
                </c:pt>
                <c:pt idx="18">
                  <c:v>154.949997</c:v>
                </c:pt>
                <c:pt idx="19">
                  <c:v>154.949997</c:v>
                </c:pt>
                <c:pt idx="20">
                  <c:v>155</c:v>
                </c:pt>
                <c:pt idx="21">
                  <c:v>154.93332933333377</c:v>
                </c:pt>
                <c:pt idx="24">
                  <c:v>157</c:v>
                </c:pt>
                <c:pt idx="27">
                  <c:v>154.89999399999999</c:v>
                </c:pt>
                <c:pt idx="29">
                  <c:v>154.89999399999999</c:v>
                </c:pt>
                <c:pt idx="30">
                  <c:v>154.89999399999999</c:v>
                </c:pt>
                <c:pt idx="32">
                  <c:v>154.949997</c:v>
                </c:pt>
                <c:pt idx="33">
                  <c:v>155</c:v>
                </c:pt>
                <c:pt idx="34">
                  <c:v>154.89999399999999</c:v>
                </c:pt>
                <c:pt idx="40">
                  <c:v>154.89999399999999</c:v>
                </c:pt>
                <c:pt idx="42">
                  <c:v>154.94999699999997</c:v>
                </c:pt>
                <c:pt idx="43">
                  <c:v>154.89999399999999</c:v>
                </c:pt>
                <c:pt idx="44">
                  <c:v>154.89999399999999</c:v>
                </c:pt>
                <c:pt idx="47">
                  <c:v>154.89999399999999</c:v>
                </c:pt>
                <c:pt idx="50">
                  <c:v>154.89999399999999</c:v>
                </c:pt>
                <c:pt idx="54">
                  <c:v>154.95714028571487</c:v>
                </c:pt>
                <c:pt idx="57">
                  <c:v>154.89999399999999</c:v>
                </c:pt>
                <c:pt idx="58">
                  <c:v>154.949997</c:v>
                </c:pt>
                <c:pt idx="60">
                  <c:v>155</c:v>
                </c:pt>
                <c:pt idx="68">
                  <c:v>154.89999399999999</c:v>
                </c:pt>
                <c:pt idx="69">
                  <c:v>154.949997</c:v>
                </c:pt>
                <c:pt idx="71">
                  <c:v>154.89999399999999</c:v>
                </c:pt>
                <c:pt idx="75">
                  <c:v>154.949997</c:v>
                </c:pt>
                <c:pt idx="77">
                  <c:v>154.89999399999999</c:v>
                </c:pt>
                <c:pt idx="78">
                  <c:v>154.89999399999999</c:v>
                </c:pt>
                <c:pt idx="79">
                  <c:v>154.949997</c:v>
                </c:pt>
                <c:pt idx="81">
                  <c:v>154.949997</c:v>
                </c:pt>
                <c:pt idx="91">
                  <c:v>154.98333233333383</c:v>
                </c:pt>
                <c:pt idx="95">
                  <c:v>154.89999399999999</c:v>
                </c:pt>
                <c:pt idx="96">
                  <c:v>154.89999399999999</c:v>
                </c:pt>
                <c:pt idx="97">
                  <c:v>154.89999399999999</c:v>
                </c:pt>
                <c:pt idx="100">
                  <c:v>154.89999399999999</c:v>
                </c:pt>
                <c:pt idx="102">
                  <c:v>154.89999399999999</c:v>
                </c:pt>
                <c:pt idx="103">
                  <c:v>154.89999399999999</c:v>
                </c:pt>
                <c:pt idx="109">
                  <c:v>154.89999399999999</c:v>
                </c:pt>
                <c:pt idx="112">
                  <c:v>154.89999399999999</c:v>
                </c:pt>
                <c:pt idx="120">
                  <c:v>60</c:v>
                </c:pt>
                <c:pt idx="122">
                  <c:v>60</c:v>
                </c:pt>
                <c:pt idx="123">
                  <c:v>60</c:v>
                </c:pt>
                <c:pt idx="125">
                  <c:v>57</c:v>
                </c:pt>
                <c:pt idx="129">
                  <c:v>57</c:v>
                </c:pt>
                <c:pt idx="131">
                  <c:v>57</c:v>
                </c:pt>
                <c:pt idx="135">
                  <c:v>57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Tablas!$BS$8</c:f>
              <c:strCache>
                <c:ptCount val="1"/>
                <c:pt idx="0">
                  <c:v>L012</c:v>
                </c:pt>
              </c:strCache>
            </c:strRef>
          </c:tx>
          <c:cat>
            <c:numRef>
              <c:f>Tablas!$BM$9:$BM$163</c:f>
              <c:numCache>
                <c:formatCode>[$-C0A]mmm\-yy;@</c:formatCode>
                <c:ptCount val="155"/>
                <c:pt idx="0">
                  <c:v>37684</c:v>
                </c:pt>
                <c:pt idx="1">
                  <c:v>37757</c:v>
                </c:pt>
                <c:pt idx="2">
                  <c:v>37763</c:v>
                </c:pt>
                <c:pt idx="3">
                  <c:v>37775</c:v>
                </c:pt>
                <c:pt idx="4">
                  <c:v>37781</c:v>
                </c:pt>
                <c:pt idx="5">
                  <c:v>37783</c:v>
                </c:pt>
                <c:pt idx="6">
                  <c:v>37790</c:v>
                </c:pt>
                <c:pt idx="7">
                  <c:v>37791</c:v>
                </c:pt>
                <c:pt idx="8">
                  <c:v>37802</c:v>
                </c:pt>
                <c:pt idx="9">
                  <c:v>37806</c:v>
                </c:pt>
                <c:pt idx="10">
                  <c:v>37817</c:v>
                </c:pt>
                <c:pt idx="11">
                  <c:v>37823</c:v>
                </c:pt>
                <c:pt idx="12">
                  <c:v>37844</c:v>
                </c:pt>
                <c:pt idx="13">
                  <c:v>37847</c:v>
                </c:pt>
                <c:pt idx="14">
                  <c:v>37915</c:v>
                </c:pt>
                <c:pt idx="15">
                  <c:v>37924</c:v>
                </c:pt>
                <c:pt idx="16">
                  <c:v>37929</c:v>
                </c:pt>
                <c:pt idx="17">
                  <c:v>37930</c:v>
                </c:pt>
                <c:pt idx="18">
                  <c:v>37931</c:v>
                </c:pt>
                <c:pt idx="19">
                  <c:v>37942</c:v>
                </c:pt>
                <c:pt idx="20">
                  <c:v>37946</c:v>
                </c:pt>
                <c:pt idx="21">
                  <c:v>37949</c:v>
                </c:pt>
                <c:pt idx="22">
                  <c:v>37950</c:v>
                </c:pt>
                <c:pt idx="23">
                  <c:v>37951</c:v>
                </c:pt>
                <c:pt idx="24">
                  <c:v>37952</c:v>
                </c:pt>
                <c:pt idx="25">
                  <c:v>37953</c:v>
                </c:pt>
                <c:pt idx="26">
                  <c:v>37956</c:v>
                </c:pt>
                <c:pt idx="27">
                  <c:v>37957</c:v>
                </c:pt>
                <c:pt idx="28">
                  <c:v>37959</c:v>
                </c:pt>
                <c:pt idx="29">
                  <c:v>37960</c:v>
                </c:pt>
                <c:pt idx="30">
                  <c:v>37963</c:v>
                </c:pt>
                <c:pt idx="31">
                  <c:v>37971</c:v>
                </c:pt>
                <c:pt idx="32">
                  <c:v>38107</c:v>
                </c:pt>
                <c:pt idx="33">
                  <c:v>38114</c:v>
                </c:pt>
                <c:pt idx="34">
                  <c:v>38138</c:v>
                </c:pt>
                <c:pt idx="35">
                  <c:v>38140</c:v>
                </c:pt>
                <c:pt idx="36">
                  <c:v>38147</c:v>
                </c:pt>
                <c:pt idx="37">
                  <c:v>38155</c:v>
                </c:pt>
                <c:pt idx="38">
                  <c:v>38187</c:v>
                </c:pt>
                <c:pt idx="39">
                  <c:v>38260</c:v>
                </c:pt>
                <c:pt idx="40">
                  <c:v>38268</c:v>
                </c:pt>
                <c:pt idx="41">
                  <c:v>38271</c:v>
                </c:pt>
                <c:pt idx="42">
                  <c:v>38272</c:v>
                </c:pt>
                <c:pt idx="43">
                  <c:v>38278</c:v>
                </c:pt>
                <c:pt idx="44">
                  <c:v>38279</c:v>
                </c:pt>
                <c:pt idx="45">
                  <c:v>38285</c:v>
                </c:pt>
                <c:pt idx="46">
                  <c:v>38287</c:v>
                </c:pt>
                <c:pt idx="47">
                  <c:v>38288</c:v>
                </c:pt>
                <c:pt idx="48">
                  <c:v>38292</c:v>
                </c:pt>
                <c:pt idx="49">
                  <c:v>38294</c:v>
                </c:pt>
                <c:pt idx="50">
                  <c:v>38295</c:v>
                </c:pt>
                <c:pt idx="51">
                  <c:v>38296</c:v>
                </c:pt>
                <c:pt idx="52">
                  <c:v>38303</c:v>
                </c:pt>
                <c:pt idx="53">
                  <c:v>38306</c:v>
                </c:pt>
                <c:pt idx="54">
                  <c:v>38308</c:v>
                </c:pt>
                <c:pt idx="55">
                  <c:v>38309</c:v>
                </c:pt>
                <c:pt idx="56">
                  <c:v>38310</c:v>
                </c:pt>
                <c:pt idx="57">
                  <c:v>38314</c:v>
                </c:pt>
                <c:pt idx="58">
                  <c:v>38316</c:v>
                </c:pt>
                <c:pt idx="59">
                  <c:v>38327</c:v>
                </c:pt>
                <c:pt idx="60">
                  <c:v>38336</c:v>
                </c:pt>
                <c:pt idx="61">
                  <c:v>38337</c:v>
                </c:pt>
                <c:pt idx="62">
                  <c:v>38345</c:v>
                </c:pt>
                <c:pt idx="63">
                  <c:v>38413</c:v>
                </c:pt>
                <c:pt idx="64">
                  <c:v>38420</c:v>
                </c:pt>
                <c:pt idx="65">
                  <c:v>38447</c:v>
                </c:pt>
                <c:pt idx="66">
                  <c:v>38469</c:v>
                </c:pt>
                <c:pt idx="67">
                  <c:v>38471</c:v>
                </c:pt>
                <c:pt idx="68">
                  <c:v>38476</c:v>
                </c:pt>
                <c:pt idx="69">
                  <c:v>38478</c:v>
                </c:pt>
                <c:pt idx="70">
                  <c:v>38481</c:v>
                </c:pt>
                <c:pt idx="71">
                  <c:v>38484</c:v>
                </c:pt>
                <c:pt idx="72">
                  <c:v>38485</c:v>
                </c:pt>
                <c:pt idx="73">
                  <c:v>38502</c:v>
                </c:pt>
                <c:pt idx="74">
                  <c:v>38509</c:v>
                </c:pt>
                <c:pt idx="75">
                  <c:v>38510</c:v>
                </c:pt>
                <c:pt idx="76">
                  <c:v>38512</c:v>
                </c:pt>
                <c:pt idx="77">
                  <c:v>38513</c:v>
                </c:pt>
                <c:pt idx="78">
                  <c:v>38516</c:v>
                </c:pt>
                <c:pt idx="79">
                  <c:v>38518</c:v>
                </c:pt>
                <c:pt idx="80">
                  <c:v>38527</c:v>
                </c:pt>
                <c:pt idx="81">
                  <c:v>38530</c:v>
                </c:pt>
                <c:pt idx="82">
                  <c:v>38531</c:v>
                </c:pt>
                <c:pt idx="83">
                  <c:v>38533</c:v>
                </c:pt>
                <c:pt idx="84">
                  <c:v>38540</c:v>
                </c:pt>
                <c:pt idx="85">
                  <c:v>38551</c:v>
                </c:pt>
                <c:pt idx="86">
                  <c:v>38552</c:v>
                </c:pt>
                <c:pt idx="87">
                  <c:v>38554</c:v>
                </c:pt>
                <c:pt idx="88">
                  <c:v>38569</c:v>
                </c:pt>
                <c:pt idx="89">
                  <c:v>38597</c:v>
                </c:pt>
                <c:pt idx="90">
                  <c:v>38622</c:v>
                </c:pt>
                <c:pt idx="91">
                  <c:v>38632</c:v>
                </c:pt>
                <c:pt idx="92">
                  <c:v>38638</c:v>
                </c:pt>
                <c:pt idx="93">
                  <c:v>38639</c:v>
                </c:pt>
                <c:pt idx="94">
                  <c:v>38645</c:v>
                </c:pt>
                <c:pt idx="95">
                  <c:v>38646</c:v>
                </c:pt>
                <c:pt idx="96">
                  <c:v>38649</c:v>
                </c:pt>
                <c:pt idx="97">
                  <c:v>38650</c:v>
                </c:pt>
                <c:pt idx="98">
                  <c:v>38653</c:v>
                </c:pt>
                <c:pt idx="99">
                  <c:v>38656</c:v>
                </c:pt>
                <c:pt idx="100">
                  <c:v>38657</c:v>
                </c:pt>
                <c:pt idx="101">
                  <c:v>38660</c:v>
                </c:pt>
                <c:pt idx="102">
                  <c:v>38663</c:v>
                </c:pt>
                <c:pt idx="103">
                  <c:v>38664</c:v>
                </c:pt>
                <c:pt idx="104">
                  <c:v>38666</c:v>
                </c:pt>
                <c:pt idx="105">
                  <c:v>38667</c:v>
                </c:pt>
                <c:pt idx="106">
                  <c:v>38670</c:v>
                </c:pt>
                <c:pt idx="107">
                  <c:v>38673</c:v>
                </c:pt>
                <c:pt idx="108">
                  <c:v>38674</c:v>
                </c:pt>
                <c:pt idx="109">
                  <c:v>38677</c:v>
                </c:pt>
                <c:pt idx="110">
                  <c:v>38679</c:v>
                </c:pt>
                <c:pt idx="111">
                  <c:v>38681</c:v>
                </c:pt>
                <c:pt idx="112">
                  <c:v>38684</c:v>
                </c:pt>
                <c:pt idx="113">
                  <c:v>38688</c:v>
                </c:pt>
                <c:pt idx="114">
                  <c:v>38694</c:v>
                </c:pt>
                <c:pt idx="115">
                  <c:v>38699</c:v>
                </c:pt>
                <c:pt idx="116">
                  <c:v>38714</c:v>
                </c:pt>
                <c:pt idx="117">
                  <c:v>38730</c:v>
                </c:pt>
                <c:pt idx="118">
                  <c:v>38747</c:v>
                </c:pt>
                <c:pt idx="119">
                  <c:v>38785</c:v>
                </c:pt>
                <c:pt idx="120">
                  <c:v>38831</c:v>
                </c:pt>
                <c:pt idx="121">
                  <c:v>38834</c:v>
                </c:pt>
                <c:pt idx="122">
                  <c:v>38841</c:v>
                </c:pt>
                <c:pt idx="123">
                  <c:v>38842</c:v>
                </c:pt>
                <c:pt idx="124">
                  <c:v>38848</c:v>
                </c:pt>
                <c:pt idx="125">
                  <c:v>38861</c:v>
                </c:pt>
                <c:pt idx="126">
                  <c:v>38862</c:v>
                </c:pt>
                <c:pt idx="127">
                  <c:v>38874</c:v>
                </c:pt>
                <c:pt idx="128">
                  <c:v>38876</c:v>
                </c:pt>
                <c:pt idx="129">
                  <c:v>38881</c:v>
                </c:pt>
                <c:pt idx="130">
                  <c:v>38882</c:v>
                </c:pt>
                <c:pt idx="131">
                  <c:v>38883</c:v>
                </c:pt>
                <c:pt idx="132">
                  <c:v>38889</c:v>
                </c:pt>
                <c:pt idx="133">
                  <c:v>38891</c:v>
                </c:pt>
                <c:pt idx="134">
                  <c:v>38897</c:v>
                </c:pt>
                <c:pt idx="135">
                  <c:v>38915</c:v>
                </c:pt>
                <c:pt idx="136">
                  <c:v>38923</c:v>
                </c:pt>
                <c:pt idx="137">
                  <c:v>38926</c:v>
                </c:pt>
                <c:pt idx="138">
                  <c:v>38932</c:v>
                </c:pt>
                <c:pt idx="139">
                  <c:v>38950</c:v>
                </c:pt>
                <c:pt idx="140">
                  <c:v>38961</c:v>
                </c:pt>
                <c:pt idx="141">
                  <c:v>38974</c:v>
                </c:pt>
                <c:pt idx="142">
                  <c:v>38982</c:v>
                </c:pt>
                <c:pt idx="143">
                  <c:v>38992</c:v>
                </c:pt>
                <c:pt idx="144">
                  <c:v>38993</c:v>
                </c:pt>
                <c:pt idx="145">
                  <c:v>38994</c:v>
                </c:pt>
                <c:pt idx="146">
                  <c:v>39020</c:v>
                </c:pt>
                <c:pt idx="147">
                  <c:v>39028</c:v>
                </c:pt>
                <c:pt idx="148">
                  <c:v>39205</c:v>
                </c:pt>
                <c:pt idx="149">
                  <c:v>39217</c:v>
                </c:pt>
                <c:pt idx="150">
                  <c:v>39345</c:v>
                </c:pt>
                <c:pt idx="151">
                  <c:v>39346</c:v>
                </c:pt>
                <c:pt idx="152">
                  <c:v>39351</c:v>
                </c:pt>
                <c:pt idx="153">
                  <c:v>39421</c:v>
                </c:pt>
                <c:pt idx="154">
                  <c:v>39430</c:v>
                </c:pt>
              </c:numCache>
            </c:numRef>
          </c:cat>
          <c:val>
            <c:numRef>
              <c:f>Tablas!$BS$9:$BS$163</c:f>
              <c:numCache>
                <c:formatCode>General</c:formatCode>
                <c:ptCount val="155"/>
                <c:pt idx="101" formatCode="#,##0.00">
                  <c:v>135</c:v>
                </c:pt>
                <c:pt idx="108" formatCode="#,##0.00">
                  <c:v>124</c:v>
                </c:pt>
                <c:pt idx="111" formatCode="#,##0.00">
                  <c:v>124</c:v>
                </c:pt>
                <c:pt idx="115" formatCode="#,##0.00">
                  <c:v>124</c:v>
                </c:pt>
                <c:pt idx="116" formatCode="#,##0.00">
                  <c:v>119</c:v>
                </c:pt>
                <c:pt idx="117" formatCode="#,##0.00">
                  <c:v>60</c:v>
                </c:pt>
                <c:pt idx="138" formatCode="#,##0.00">
                  <c:v>52</c:v>
                </c:pt>
                <c:pt idx="143" formatCode="#,##0.00">
                  <c:v>50</c:v>
                </c:pt>
                <c:pt idx="145" formatCode="#,##0.00">
                  <c:v>50</c:v>
                </c:pt>
                <c:pt idx="153" formatCode="#,##0.00">
                  <c:v>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742528"/>
        <c:axId val="88760704"/>
      </c:lineChart>
      <c:dateAx>
        <c:axId val="88742528"/>
        <c:scaling>
          <c:orientation val="minMax"/>
        </c:scaling>
        <c:delete val="0"/>
        <c:axPos val="b"/>
        <c:numFmt formatCode="[$-C0A]mmm\-yy;@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88760704"/>
        <c:crosses val="autoZero"/>
        <c:auto val="1"/>
        <c:lblOffset val="100"/>
        <c:baseTimeUnit val="days"/>
      </c:dateAx>
      <c:valAx>
        <c:axId val="8876070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887425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A6565-D770-49FF-A686-7E69707794CB}" type="datetimeFigureOut">
              <a:rPr lang="en-GB" smtClean="0"/>
              <a:t>24/03/2017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D8E50-C0A4-4A31-819C-B88333362E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508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A274C-C9C6-4949-A8E9-450F7DE7AC13}" type="datetimeFigureOut">
              <a:rPr lang="en-GB" smtClean="0"/>
              <a:pPr/>
              <a:t>24/03/2017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B492F-E6BA-4409-9212-AB9CAE5B4C5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47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5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1pPr>
    <a:lvl2pPr marL="457087" algn="l" defTabSz="914175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2pPr>
    <a:lvl3pPr marL="914175" algn="l" defTabSz="914175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3pPr>
    <a:lvl4pPr marL="1371261" algn="l" defTabSz="914175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4pPr>
    <a:lvl5pPr marL="1828349" algn="l" defTabSz="914175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5pPr>
    <a:lvl6pPr marL="2285436" algn="l" defTabSz="914175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6pPr>
    <a:lvl7pPr marL="2742523" algn="l" defTabSz="914175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7pPr>
    <a:lvl8pPr marL="3199610" algn="l" defTabSz="914175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8pPr>
    <a:lvl9pPr marL="3656697" algn="l" defTabSz="914175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B492F-E6BA-4409-9212-AB9CAE5B4C56}" type="slidenum">
              <a:rPr lang="en-GB" smtClean="0"/>
              <a:pPr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11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6969-B5CA-4C2C-8423-42B7DF4D9E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762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6969-B5CA-4C2C-8423-42B7DF4D9EF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88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Thank you very much for your attention!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B492F-E6BA-4409-9212-AB9CAE5B4C56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56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Title"/>
          <p:cNvSpPr>
            <a:spLocks noGrp="1"/>
          </p:cNvSpPr>
          <p:nvPr>
            <p:ph type="ctrTitle" hasCustomPrompt="1"/>
          </p:nvPr>
        </p:nvSpPr>
        <p:spPr bwMode="gray">
          <a:xfrm>
            <a:off x="413540" y="2520000"/>
            <a:ext cx="9000000" cy="1080000"/>
          </a:xfrm>
        </p:spPr>
        <p:txBody>
          <a:bodyPr anchor="t" anchorCtr="0"/>
          <a:lstStyle>
            <a:lvl1pPr algn="l">
              <a:defRPr sz="3400" cap="none" baseline="0"/>
            </a:lvl1pPr>
          </a:lstStyle>
          <a:p>
            <a:r>
              <a:rPr lang="en-GB" noProof="0" dirty="0" smtClean="0"/>
              <a:t>&lt;Insert presentation title&gt;</a:t>
            </a:r>
            <a:endParaRPr lang="en-GB" noProof="0" dirty="0"/>
          </a:p>
        </p:txBody>
      </p:sp>
      <p:sp>
        <p:nvSpPr>
          <p:cNvPr id="3" name="DocSubTitle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3541" y="3708000"/>
            <a:ext cx="9000000" cy="370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&lt;Insert sub-title&gt;</a:t>
            </a:r>
            <a:endParaRPr lang="en-GB" noProof="0" dirty="0"/>
          </a:p>
        </p:txBody>
      </p:sp>
      <p:grpSp>
        <p:nvGrpSpPr>
          <p:cNvPr id="22" name="Group 21"/>
          <p:cNvGrpSpPr/>
          <p:nvPr userDrawn="1"/>
        </p:nvGrpSpPr>
        <p:grpSpPr>
          <a:xfrm flipH="1">
            <a:off x="414000" y="6956995"/>
            <a:ext cx="9864000" cy="180020"/>
            <a:chOff x="1007172" y="2952543"/>
            <a:chExt cx="9971997" cy="72000"/>
          </a:xfrm>
        </p:grpSpPr>
        <p:sp>
          <p:nvSpPr>
            <p:cNvPr id="23" name="Rectangle 22"/>
            <p:cNvSpPr/>
            <p:nvPr/>
          </p:nvSpPr>
          <p:spPr>
            <a:xfrm>
              <a:off x="1007172" y="2952543"/>
              <a:ext cx="2658149" cy="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65320" y="2952543"/>
              <a:ext cx="473403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29476" y="2952543"/>
              <a:ext cx="6949693" cy="72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683899"/>
            <a:ext cx="3007991" cy="9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Author"/>
          <p:cNvSpPr txBox="1"/>
          <p:nvPr userDrawn="1"/>
        </p:nvSpPr>
        <p:spPr>
          <a:xfrm>
            <a:off x="413540" y="5652000"/>
            <a:ext cx="40060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2000" b="0" dirty="0" smtClean="0">
              <a:solidFill>
                <a:schemeClr val="accent1"/>
              </a:solidFill>
            </a:endParaRPr>
          </a:p>
        </p:txBody>
      </p:sp>
      <p:sp>
        <p:nvSpPr>
          <p:cNvPr id="17" name="DocDate"/>
          <p:cNvSpPr txBox="1"/>
          <p:nvPr userDrawn="1"/>
        </p:nvSpPr>
        <p:spPr>
          <a:xfrm>
            <a:off x="413540" y="4680000"/>
            <a:ext cx="40060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</a:rPr>
              <a:t>24 March 2017</a:t>
            </a:r>
          </a:p>
        </p:txBody>
      </p:sp>
      <p:sp>
        <p:nvSpPr>
          <p:cNvPr id="4" name="LangID" hidden="1"/>
          <p:cNvSpPr txBox="1"/>
          <p:nvPr userDrawn="1"/>
        </p:nvSpPr>
        <p:spPr>
          <a:xfrm>
            <a:off x="9283959" y="0"/>
            <a:ext cx="1407854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dirty="0" smtClean="0"/>
              <a:t>2057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 flipH="1">
            <a:off x="414000" y="7120285"/>
            <a:ext cx="9864000" cy="14400"/>
            <a:chOff x="1007172" y="2952543"/>
            <a:chExt cx="9971997" cy="72000"/>
          </a:xfrm>
        </p:grpSpPr>
        <p:sp>
          <p:nvSpPr>
            <p:cNvPr id="7" name="Rectangle 6"/>
            <p:cNvSpPr/>
            <p:nvPr/>
          </p:nvSpPr>
          <p:spPr>
            <a:xfrm>
              <a:off x="1007172" y="2952543"/>
              <a:ext cx="2658149" cy="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65320" y="2952543"/>
              <a:ext cx="363003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29476" y="2952543"/>
              <a:ext cx="6949693" cy="72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414000" y="7199849"/>
            <a:ext cx="144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 smtClean="0">
                <a:solidFill>
                  <a:schemeClr val="accent1"/>
                </a:solidFill>
              </a:rPr>
              <a:t>COMPASS LEX</a:t>
            </a:r>
            <a:r>
              <a:rPr lang="en-GB" sz="1200" dirty="0" smtClean="0">
                <a:solidFill>
                  <a:schemeClr val="accent2"/>
                </a:solidFill>
              </a:rPr>
              <a:t>ECON</a:t>
            </a:r>
          </a:p>
        </p:txBody>
      </p:sp>
      <p:sp>
        <p:nvSpPr>
          <p:cNvPr id="11" name="ctsSlideNumber"/>
          <p:cNvSpPr txBox="1">
            <a:spLocks/>
          </p:cNvSpPr>
          <p:nvPr userDrawn="1"/>
        </p:nvSpPr>
        <p:spPr bwMode="gray">
          <a:xfrm>
            <a:off x="9881983" y="7200000"/>
            <a:ext cx="39601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GB"/>
            </a:defPPr>
            <a:lvl1pPr marL="0" indent="0" algn="r" defTabSz="900000" rtl="0" eaLnBrk="1" latinLnBrk="0" hangingPunct="1">
              <a:buFont typeface="Arial" panose="05020102010507070707" pitchFamily="18" charset="2"/>
              <a:buNone/>
              <a:defRPr sz="1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50000" indent="-250000" algn="l" defTabSz="900000" rtl="0" eaLnBrk="1" latinLnBrk="0" hangingPunct="1">
              <a:buClr>
                <a:schemeClr val="accent1"/>
              </a:buClr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000" indent="-250000" algn="l" defTabSz="900000" rtl="0" eaLnBrk="1" latinLnBrk="0" hangingPunct="1">
              <a:buClr>
                <a:schemeClr val="accent1"/>
              </a:buClr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0000" indent="-250000" algn="l" defTabSz="900000" rtl="0" eaLnBrk="1" latinLnBrk="0" hangingPunct="1"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000" indent="-250000" algn="l" defTabSz="900000" rtl="0" eaLnBrk="1" latinLnBrk="0" hangingPunct="1">
              <a:buClr>
                <a:schemeClr val="accent1"/>
              </a:buClr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0000" indent="-250000" algn="l" defTabSz="900000" rtl="0" eaLnBrk="1" latinLnBrk="0" hangingPunct="1"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00000" indent="-250000" algn="l" defTabSz="900000" rtl="0" eaLnBrk="1" latinLnBrk="0" hangingPunct="1"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50000" indent="-250000" algn="l" defTabSz="900000" rtl="0" eaLnBrk="1" latinLnBrk="0" hangingPunct="1">
              <a:buClr>
                <a:schemeClr val="accent1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9BD6FA6A-A86D-4D06-AFF9-1E656D8048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tsFooter"/>
          <p:cNvSpPr txBox="1"/>
          <p:nvPr userDrawn="1"/>
        </p:nvSpPr>
        <p:spPr>
          <a:xfrm>
            <a:off x="1800000" y="7200000"/>
            <a:ext cx="805680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Privileged and Confidential |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cContents"/>
          <p:cNvSpPr txBox="1"/>
          <p:nvPr userDrawn="1"/>
        </p:nvSpPr>
        <p:spPr>
          <a:xfrm>
            <a:off x="414000" y="568800"/>
            <a:ext cx="9864000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2800" cap="all" baseline="0" dirty="0" smtClean="0">
                <a:solidFill>
                  <a:schemeClr val="accent1"/>
                </a:solidFill>
                <a:latin typeface="+mj-lt"/>
              </a:rPr>
              <a:t>Contents</a:t>
            </a:r>
          </a:p>
        </p:txBody>
      </p:sp>
      <p:graphicFrame>
        <p:nvGraphicFramePr>
          <p:cNvPr id="5" name="TocTable" hidden="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93592261"/>
              </p:ext>
            </p:extLst>
          </p:nvPr>
        </p:nvGraphicFramePr>
        <p:xfrm>
          <a:off x="406400" y="1655763"/>
          <a:ext cx="7260491" cy="4848000"/>
        </p:xfrm>
        <a:graphic>
          <a:graphicData uri="http://schemas.openxmlformats.org/drawingml/2006/table">
            <a:tbl>
              <a:tblPr firstRow="1"/>
              <a:tblGrid>
                <a:gridCol w="493951"/>
                <a:gridCol w="5761855"/>
                <a:gridCol w="100468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&lt;Insert Section 1 Title here&gt;</a:t>
                      </a:r>
                      <a:endParaRPr lang="en-GB" sz="20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0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5020102010507070707" pitchFamily="18" charset="2"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0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5020102010507070707" pitchFamily="18" charset="2"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0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5020102010507070707" pitchFamily="18" charset="2"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0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5020102010507070707" pitchFamily="18" charset="2"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NonActiveSec" hidden="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4179815"/>
              </p:ext>
            </p:extLst>
          </p:nvPr>
        </p:nvGraphicFramePr>
        <p:xfrm>
          <a:off x="414000" y="4956117"/>
          <a:ext cx="7260491" cy="1759200"/>
        </p:xfrm>
        <a:graphic>
          <a:graphicData uri="http://schemas.openxmlformats.org/drawingml/2006/table">
            <a:tbl>
              <a:tblPr firstRow="1"/>
              <a:tblGrid>
                <a:gridCol w="493951"/>
                <a:gridCol w="5761855"/>
                <a:gridCol w="1004685"/>
              </a:tblGrid>
              <a:tr h="0">
                <a:tc>
                  <a:txBody>
                    <a:bodyPr/>
                    <a:lstStyle/>
                    <a:p>
                      <a:pPr marL="0" algn="ctr" defTabSz="980010" rtl="0" eaLnBrk="1" latinLnBrk="0" hangingPunct="1"/>
                      <a:r>
                        <a:rPr lang="en-GB" sz="2000" b="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en-GB" sz="20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80010" rtl="0" eaLnBrk="1" latinLnBrk="0" hangingPunct="1"/>
                      <a:r>
                        <a:rPr lang="en-GB" sz="2000" b="0" kern="1200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NON-active Sections are formatted like this (we need three rows)</a:t>
                      </a:r>
                      <a:endParaRPr lang="en-GB" sz="2000" b="0" kern="120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80010" rtl="0" eaLnBrk="1" latinLnBrk="0" hangingPunct="1"/>
                      <a:r>
                        <a:rPr lang="en-GB" sz="2000" b="0" kern="1200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en-GB" sz="2000" b="0" kern="120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0" smtClean="0">
                          <a:solidFill>
                            <a:schemeClr val="bg1"/>
                          </a:solidFill>
                          <a:latin typeface="+mj-lt"/>
                        </a:rPr>
                        <a:t>3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bg2"/>
                          </a:solidFill>
                          <a:latin typeface="+mj-lt"/>
                        </a:rPr>
                        <a:t>sec3</a:t>
                      </a:r>
                      <a:endParaRPr lang="en-GB" sz="20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solidFill>
                            <a:schemeClr val="bg2"/>
                          </a:solidFill>
                          <a:latin typeface="+mj-lt"/>
                        </a:rPr>
                        <a:t>7</a:t>
                      </a:r>
                      <a:endParaRPr lang="en-GB" sz="20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4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bg2"/>
                          </a:solidFill>
                          <a:latin typeface="+mj-lt"/>
                        </a:rPr>
                        <a:t>sec4</a:t>
                      </a:r>
                      <a:endParaRPr lang="en-GB" sz="20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solidFill>
                            <a:schemeClr val="bg2"/>
                          </a:solidFill>
                          <a:latin typeface="+mj-lt"/>
                        </a:rPr>
                        <a:t>11</a:t>
                      </a:r>
                      <a:endParaRPr lang="en-GB" sz="2000" b="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ActiveSec" hidden="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1396256"/>
              </p:ext>
            </p:extLst>
          </p:nvPr>
        </p:nvGraphicFramePr>
        <p:xfrm>
          <a:off x="416111" y="1816537"/>
          <a:ext cx="7260491" cy="1759200"/>
        </p:xfrm>
        <a:graphic>
          <a:graphicData uri="http://schemas.openxmlformats.org/drawingml/2006/table">
            <a:tbl>
              <a:tblPr firstRow="1"/>
              <a:tblGrid>
                <a:gridCol w="493951"/>
                <a:gridCol w="5761855"/>
                <a:gridCol w="100468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1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Active</a:t>
                      </a:r>
                      <a:r>
                        <a:rPr lang="en-GB" sz="20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Sections are formatted like this (one row is enough)</a:t>
                      </a:r>
                      <a:endParaRPr lang="en-GB" sz="2000" b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4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Middle</a:t>
                      </a: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Bottom</a:t>
                      </a: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0000" marR="90000" marT="90000" marB="9000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1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 bwMode="gray"/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GB" noProof="0" dirty="0" smtClean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ey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 bwMode="gray">
          <a:xfrm>
            <a:off x="414000" y="1655780"/>
            <a:ext cx="6484752" cy="5238733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GB" noProof="0" dirty="0" smtClean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sp>
        <p:nvSpPr>
          <p:cNvPr id="27" name="Rectangle 26"/>
          <p:cNvSpPr>
            <a:spLocks/>
          </p:cNvSpPr>
          <p:nvPr userDrawn="1"/>
        </p:nvSpPr>
        <p:spPr>
          <a:xfrm>
            <a:off x="7289800" y="1331474"/>
            <a:ext cx="2982913" cy="57816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954000" y="3456000"/>
            <a:ext cx="5940513" cy="1653678"/>
          </a:xfrm>
        </p:spPr>
        <p:txBody>
          <a:bodyPr anchor="t" anchorCtr="0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&lt;Insert Subtitle&gt;</a:t>
            </a:r>
          </a:p>
        </p:txBody>
      </p:sp>
      <p:grpSp>
        <p:nvGrpSpPr>
          <p:cNvPr id="7" name="Group 6"/>
          <p:cNvGrpSpPr/>
          <p:nvPr userDrawn="1"/>
        </p:nvGrpSpPr>
        <p:grpSpPr>
          <a:xfrm flipH="1">
            <a:off x="413999" y="1271905"/>
            <a:ext cx="9864000" cy="1703876"/>
            <a:chOff x="1007172" y="2952543"/>
            <a:chExt cx="9971997" cy="72000"/>
          </a:xfrm>
        </p:grpSpPr>
        <p:sp>
          <p:nvSpPr>
            <p:cNvPr id="8" name="Rectangle 7"/>
            <p:cNvSpPr/>
            <p:nvPr/>
          </p:nvSpPr>
          <p:spPr>
            <a:xfrm>
              <a:off x="1007172" y="2952543"/>
              <a:ext cx="2658149" cy="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65320" y="2952543"/>
              <a:ext cx="400572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29476" y="2952543"/>
              <a:ext cx="6949693" cy="72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7799534" y="1750756"/>
            <a:ext cx="2344635" cy="746175"/>
            <a:chOff x="-5508625" y="2466975"/>
            <a:chExt cx="6559551" cy="2087563"/>
          </a:xfrm>
          <a:solidFill>
            <a:schemeClr val="bg1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-5508625" y="3143250"/>
              <a:ext cx="342900" cy="582613"/>
            </a:xfrm>
            <a:custGeom>
              <a:avLst/>
              <a:gdLst>
                <a:gd name="T0" fmla="*/ 63 w 85"/>
                <a:gd name="T1" fmla="*/ 41 h 145"/>
                <a:gd name="T2" fmla="*/ 59 w 85"/>
                <a:gd name="T3" fmla="*/ 21 h 145"/>
                <a:gd name="T4" fmla="*/ 44 w 85"/>
                <a:gd name="T5" fmla="*/ 15 h 145"/>
                <a:gd name="T6" fmla="*/ 23 w 85"/>
                <a:gd name="T7" fmla="*/ 26 h 145"/>
                <a:gd name="T8" fmla="*/ 19 w 85"/>
                <a:gd name="T9" fmla="*/ 55 h 145"/>
                <a:gd name="T10" fmla="*/ 19 w 85"/>
                <a:gd name="T11" fmla="*/ 92 h 145"/>
                <a:gd name="T12" fmla="*/ 44 w 85"/>
                <a:gd name="T13" fmla="*/ 130 h 145"/>
                <a:gd name="T14" fmla="*/ 66 w 85"/>
                <a:gd name="T15" fmla="*/ 101 h 145"/>
                <a:gd name="T16" fmla="*/ 84 w 85"/>
                <a:gd name="T17" fmla="*/ 101 h 145"/>
                <a:gd name="T18" fmla="*/ 44 w 85"/>
                <a:gd name="T19" fmla="*/ 145 h 145"/>
                <a:gd name="T20" fmla="*/ 0 w 85"/>
                <a:gd name="T21" fmla="*/ 90 h 145"/>
                <a:gd name="T22" fmla="*/ 0 w 85"/>
                <a:gd name="T23" fmla="*/ 50 h 145"/>
                <a:gd name="T24" fmla="*/ 45 w 85"/>
                <a:gd name="T25" fmla="*/ 0 h 145"/>
                <a:gd name="T26" fmla="*/ 82 w 85"/>
                <a:gd name="T27" fmla="*/ 41 h 145"/>
                <a:gd name="T28" fmla="*/ 63 w 85"/>
                <a:gd name="T29" fmla="*/ 4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45">
                  <a:moveTo>
                    <a:pt x="63" y="41"/>
                  </a:moveTo>
                  <a:cubicBezTo>
                    <a:pt x="64" y="33"/>
                    <a:pt x="63" y="25"/>
                    <a:pt x="59" y="21"/>
                  </a:cubicBezTo>
                  <a:cubicBezTo>
                    <a:pt x="56" y="16"/>
                    <a:pt x="47" y="15"/>
                    <a:pt x="44" y="15"/>
                  </a:cubicBezTo>
                  <a:cubicBezTo>
                    <a:pt x="29" y="15"/>
                    <a:pt x="23" y="24"/>
                    <a:pt x="23" y="26"/>
                  </a:cubicBezTo>
                  <a:cubicBezTo>
                    <a:pt x="22" y="27"/>
                    <a:pt x="19" y="31"/>
                    <a:pt x="19" y="55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126"/>
                    <a:pt x="30" y="130"/>
                    <a:pt x="44" y="130"/>
                  </a:cubicBezTo>
                  <a:cubicBezTo>
                    <a:pt x="49" y="130"/>
                    <a:pt x="65" y="128"/>
                    <a:pt x="66" y="101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85" y="145"/>
                    <a:pt x="54" y="145"/>
                    <a:pt x="44" y="145"/>
                  </a:cubicBezTo>
                  <a:cubicBezTo>
                    <a:pt x="27" y="145"/>
                    <a:pt x="0" y="144"/>
                    <a:pt x="0" y="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11"/>
                    <a:pt x="18" y="0"/>
                    <a:pt x="45" y="0"/>
                  </a:cubicBezTo>
                  <a:cubicBezTo>
                    <a:pt x="73" y="0"/>
                    <a:pt x="84" y="14"/>
                    <a:pt x="82" y="41"/>
                  </a:cubicBezTo>
                  <a:lnTo>
                    <a:pt x="6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-5057775" y="3143250"/>
              <a:ext cx="355600" cy="582613"/>
            </a:xfrm>
            <a:custGeom>
              <a:avLst/>
              <a:gdLst>
                <a:gd name="T0" fmla="*/ 0 w 88"/>
                <a:gd name="T1" fmla="*/ 91 h 145"/>
                <a:gd name="T2" fmla="*/ 0 w 88"/>
                <a:gd name="T3" fmla="*/ 45 h 145"/>
                <a:gd name="T4" fmla="*/ 44 w 88"/>
                <a:gd name="T5" fmla="*/ 0 h 145"/>
                <a:gd name="T6" fmla="*/ 88 w 88"/>
                <a:gd name="T7" fmla="*/ 45 h 145"/>
                <a:gd name="T8" fmla="*/ 88 w 88"/>
                <a:gd name="T9" fmla="*/ 91 h 145"/>
                <a:gd name="T10" fmla="*/ 44 w 88"/>
                <a:gd name="T11" fmla="*/ 145 h 145"/>
                <a:gd name="T12" fmla="*/ 0 w 88"/>
                <a:gd name="T13" fmla="*/ 91 h 145"/>
                <a:gd name="T14" fmla="*/ 70 w 88"/>
                <a:gd name="T15" fmla="*/ 92 h 145"/>
                <a:gd name="T16" fmla="*/ 70 w 88"/>
                <a:gd name="T17" fmla="*/ 45 h 145"/>
                <a:gd name="T18" fmla="*/ 44 w 88"/>
                <a:gd name="T19" fmla="*/ 14 h 145"/>
                <a:gd name="T20" fmla="*/ 19 w 88"/>
                <a:gd name="T21" fmla="*/ 45 h 145"/>
                <a:gd name="T22" fmla="*/ 19 w 88"/>
                <a:gd name="T23" fmla="*/ 92 h 145"/>
                <a:gd name="T24" fmla="*/ 44 w 88"/>
                <a:gd name="T25" fmla="*/ 130 h 145"/>
                <a:gd name="T26" fmla="*/ 70 w 88"/>
                <a:gd name="T27" fmla="*/ 9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45">
                  <a:moveTo>
                    <a:pt x="0" y="91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17"/>
                    <a:pt x="15" y="0"/>
                    <a:pt x="44" y="0"/>
                  </a:cubicBezTo>
                  <a:cubicBezTo>
                    <a:pt x="74" y="0"/>
                    <a:pt x="88" y="17"/>
                    <a:pt x="88" y="45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8" y="130"/>
                    <a:pt x="74" y="145"/>
                    <a:pt x="44" y="145"/>
                  </a:cubicBezTo>
                  <a:cubicBezTo>
                    <a:pt x="15" y="145"/>
                    <a:pt x="0" y="130"/>
                    <a:pt x="0" y="91"/>
                  </a:cubicBezTo>
                  <a:close/>
                  <a:moveTo>
                    <a:pt x="70" y="92"/>
                  </a:moveTo>
                  <a:cubicBezTo>
                    <a:pt x="70" y="45"/>
                    <a:pt x="70" y="45"/>
                    <a:pt x="70" y="45"/>
                  </a:cubicBezTo>
                  <a:cubicBezTo>
                    <a:pt x="70" y="15"/>
                    <a:pt x="50" y="14"/>
                    <a:pt x="44" y="14"/>
                  </a:cubicBezTo>
                  <a:cubicBezTo>
                    <a:pt x="39" y="14"/>
                    <a:pt x="19" y="15"/>
                    <a:pt x="19" y="45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123"/>
                    <a:pt x="27" y="130"/>
                    <a:pt x="44" y="130"/>
                  </a:cubicBezTo>
                  <a:cubicBezTo>
                    <a:pt x="61" y="130"/>
                    <a:pt x="70" y="123"/>
                    <a:pt x="7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-4570412" y="3151188"/>
              <a:ext cx="520700" cy="563563"/>
            </a:xfrm>
            <a:custGeom>
              <a:avLst/>
              <a:gdLst>
                <a:gd name="T0" fmla="*/ 41 w 328"/>
                <a:gd name="T1" fmla="*/ 355 h 355"/>
                <a:gd name="T2" fmla="*/ 0 w 328"/>
                <a:gd name="T3" fmla="*/ 355 h 355"/>
                <a:gd name="T4" fmla="*/ 0 w 328"/>
                <a:gd name="T5" fmla="*/ 0 h 355"/>
                <a:gd name="T6" fmla="*/ 74 w 328"/>
                <a:gd name="T7" fmla="*/ 0 h 355"/>
                <a:gd name="T8" fmla="*/ 163 w 328"/>
                <a:gd name="T9" fmla="*/ 299 h 355"/>
                <a:gd name="T10" fmla="*/ 163 w 328"/>
                <a:gd name="T11" fmla="*/ 299 h 355"/>
                <a:gd name="T12" fmla="*/ 254 w 328"/>
                <a:gd name="T13" fmla="*/ 0 h 355"/>
                <a:gd name="T14" fmla="*/ 328 w 328"/>
                <a:gd name="T15" fmla="*/ 0 h 355"/>
                <a:gd name="T16" fmla="*/ 328 w 328"/>
                <a:gd name="T17" fmla="*/ 355 h 355"/>
                <a:gd name="T18" fmla="*/ 282 w 328"/>
                <a:gd name="T19" fmla="*/ 355 h 355"/>
                <a:gd name="T20" fmla="*/ 282 w 328"/>
                <a:gd name="T21" fmla="*/ 40 h 355"/>
                <a:gd name="T22" fmla="*/ 282 w 328"/>
                <a:gd name="T23" fmla="*/ 40 h 355"/>
                <a:gd name="T24" fmla="*/ 183 w 328"/>
                <a:gd name="T25" fmla="*/ 355 h 355"/>
                <a:gd name="T26" fmla="*/ 140 w 328"/>
                <a:gd name="T27" fmla="*/ 355 h 355"/>
                <a:gd name="T28" fmla="*/ 44 w 328"/>
                <a:gd name="T29" fmla="*/ 40 h 355"/>
                <a:gd name="T30" fmla="*/ 41 w 328"/>
                <a:gd name="T31" fmla="*/ 40 h 355"/>
                <a:gd name="T32" fmla="*/ 41 w 328"/>
                <a:gd name="T33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8" h="355">
                  <a:moveTo>
                    <a:pt x="41" y="355"/>
                  </a:moveTo>
                  <a:lnTo>
                    <a:pt x="0" y="355"/>
                  </a:lnTo>
                  <a:lnTo>
                    <a:pt x="0" y="0"/>
                  </a:lnTo>
                  <a:lnTo>
                    <a:pt x="74" y="0"/>
                  </a:lnTo>
                  <a:lnTo>
                    <a:pt x="163" y="299"/>
                  </a:lnTo>
                  <a:lnTo>
                    <a:pt x="163" y="299"/>
                  </a:lnTo>
                  <a:lnTo>
                    <a:pt x="254" y="0"/>
                  </a:lnTo>
                  <a:lnTo>
                    <a:pt x="328" y="0"/>
                  </a:lnTo>
                  <a:lnTo>
                    <a:pt x="328" y="355"/>
                  </a:lnTo>
                  <a:lnTo>
                    <a:pt x="282" y="355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183" y="355"/>
                  </a:lnTo>
                  <a:lnTo>
                    <a:pt x="140" y="355"/>
                  </a:lnTo>
                  <a:lnTo>
                    <a:pt x="44" y="40"/>
                  </a:lnTo>
                  <a:lnTo>
                    <a:pt x="41" y="40"/>
                  </a:lnTo>
                  <a:lnTo>
                    <a:pt x="41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-3900487" y="3151188"/>
              <a:ext cx="322263" cy="563563"/>
            </a:xfrm>
            <a:custGeom>
              <a:avLst/>
              <a:gdLst>
                <a:gd name="T0" fmla="*/ 0 w 80"/>
                <a:gd name="T1" fmla="*/ 140 h 140"/>
                <a:gd name="T2" fmla="*/ 0 w 80"/>
                <a:gd name="T3" fmla="*/ 0 h 140"/>
                <a:gd name="T4" fmla="*/ 41 w 80"/>
                <a:gd name="T5" fmla="*/ 0 h 140"/>
                <a:gd name="T6" fmla="*/ 80 w 80"/>
                <a:gd name="T7" fmla="*/ 40 h 140"/>
                <a:gd name="T8" fmla="*/ 41 w 80"/>
                <a:gd name="T9" fmla="*/ 79 h 140"/>
                <a:gd name="T10" fmla="*/ 18 w 80"/>
                <a:gd name="T11" fmla="*/ 79 h 140"/>
                <a:gd name="T12" fmla="*/ 18 w 80"/>
                <a:gd name="T13" fmla="*/ 140 h 140"/>
                <a:gd name="T14" fmla="*/ 0 w 80"/>
                <a:gd name="T15" fmla="*/ 140 h 140"/>
                <a:gd name="T16" fmla="*/ 18 w 80"/>
                <a:gd name="T17" fmla="*/ 63 h 140"/>
                <a:gd name="T18" fmla="*/ 37 w 80"/>
                <a:gd name="T19" fmla="*/ 63 h 140"/>
                <a:gd name="T20" fmla="*/ 62 w 80"/>
                <a:gd name="T21" fmla="*/ 39 h 140"/>
                <a:gd name="T22" fmla="*/ 42 w 80"/>
                <a:gd name="T23" fmla="*/ 16 h 140"/>
                <a:gd name="T24" fmla="*/ 18 w 80"/>
                <a:gd name="T25" fmla="*/ 16 h 140"/>
                <a:gd name="T26" fmla="*/ 18 w 80"/>
                <a:gd name="T27" fmla="*/ 6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140">
                  <a:moveTo>
                    <a:pt x="0" y="1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60" y="0"/>
                    <a:pt x="80" y="7"/>
                    <a:pt x="80" y="40"/>
                  </a:cubicBezTo>
                  <a:cubicBezTo>
                    <a:pt x="80" y="72"/>
                    <a:pt x="55" y="79"/>
                    <a:pt x="41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140"/>
                    <a:pt x="18" y="140"/>
                    <a:pt x="18" y="140"/>
                  </a:cubicBezTo>
                  <a:lnTo>
                    <a:pt x="0" y="140"/>
                  </a:lnTo>
                  <a:close/>
                  <a:moveTo>
                    <a:pt x="18" y="63"/>
                  </a:moveTo>
                  <a:cubicBezTo>
                    <a:pt x="37" y="63"/>
                    <a:pt x="37" y="63"/>
                    <a:pt x="37" y="63"/>
                  </a:cubicBezTo>
                  <a:cubicBezTo>
                    <a:pt x="45" y="63"/>
                    <a:pt x="62" y="61"/>
                    <a:pt x="62" y="39"/>
                  </a:cubicBezTo>
                  <a:cubicBezTo>
                    <a:pt x="62" y="18"/>
                    <a:pt x="46" y="16"/>
                    <a:pt x="42" y="16"/>
                  </a:cubicBezTo>
                  <a:cubicBezTo>
                    <a:pt x="18" y="16"/>
                    <a:pt x="18" y="16"/>
                    <a:pt x="18" y="16"/>
                  </a:cubicBezTo>
                  <a:lnTo>
                    <a:pt x="18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-3562350" y="3151188"/>
              <a:ext cx="455613" cy="563563"/>
            </a:xfrm>
            <a:custGeom>
              <a:avLst/>
              <a:gdLst>
                <a:gd name="T0" fmla="*/ 112 w 287"/>
                <a:gd name="T1" fmla="*/ 0 h 355"/>
                <a:gd name="T2" fmla="*/ 170 w 287"/>
                <a:gd name="T3" fmla="*/ 0 h 355"/>
                <a:gd name="T4" fmla="*/ 287 w 287"/>
                <a:gd name="T5" fmla="*/ 355 h 355"/>
                <a:gd name="T6" fmla="*/ 236 w 287"/>
                <a:gd name="T7" fmla="*/ 355 h 355"/>
                <a:gd name="T8" fmla="*/ 211 w 287"/>
                <a:gd name="T9" fmla="*/ 271 h 355"/>
                <a:gd name="T10" fmla="*/ 71 w 287"/>
                <a:gd name="T11" fmla="*/ 271 h 355"/>
                <a:gd name="T12" fmla="*/ 46 w 287"/>
                <a:gd name="T13" fmla="*/ 355 h 355"/>
                <a:gd name="T14" fmla="*/ 0 w 287"/>
                <a:gd name="T15" fmla="*/ 355 h 355"/>
                <a:gd name="T16" fmla="*/ 112 w 287"/>
                <a:gd name="T17" fmla="*/ 0 h 355"/>
                <a:gd name="T18" fmla="*/ 140 w 287"/>
                <a:gd name="T19" fmla="*/ 43 h 355"/>
                <a:gd name="T20" fmla="*/ 140 w 287"/>
                <a:gd name="T21" fmla="*/ 43 h 355"/>
                <a:gd name="T22" fmla="*/ 84 w 287"/>
                <a:gd name="T23" fmla="*/ 233 h 355"/>
                <a:gd name="T24" fmla="*/ 198 w 287"/>
                <a:gd name="T25" fmla="*/ 233 h 355"/>
                <a:gd name="T26" fmla="*/ 140 w 287"/>
                <a:gd name="T27" fmla="*/ 43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355">
                  <a:moveTo>
                    <a:pt x="112" y="0"/>
                  </a:moveTo>
                  <a:lnTo>
                    <a:pt x="170" y="0"/>
                  </a:lnTo>
                  <a:lnTo>
                    <a:pt x="287" y="355"/>
                  </a:lnTo>
                  <a:lnTo>
                    <a:pt x="236" y="355"/>
                  </a:lnTo>
                  <a:lnTo>
                    <a:pt x="211" y="271"/>
                  </a:lnTo>
                  <a:lnTo>
                    <a:pt x="71" y="271"/>
                  </a:lnTo>
                  <a:lnTo>
                    <a:pt x="46" y="355"/>
                  </a:lnTo>
                  <a:lnTo>
                    <a:pt x="0" y="355"/>
                  </a:lnTo>
                  <a:lnTo>
                    <a:pt x="112" y="0"/>
                  </a:lnTo>
                  <a:close/>
                  <a:moveTo>
                    <a:pt x="140" y="43"/>
                  </a:moveTo>
                  <a:lnTo>
                    <a:pt x="140" y="43"/>
                  </a:lnTo>
                  <a:lnTo>
                    <a:pt x="84" y="233"/>
                  </a:lnTo>
                  <a:lnTo>
                    <a:pt x="198" y="233"/>
                  </a:lnTo>
                  <a:lnTo>
                    <a:pt x="1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-3030537" y="3143250"/>
              <a:ext cx="342900" cy="587375"/>
            </a:xfrm>
            <a:custGeom>
              <a:avLst/>
              <a:gdLst>
                <a:gd name="T0" fmla="*/ 18 w 85"/>
                <a:gd name="T1" fmla="*/ 101 h 146"/>
                <a:gd name="T2" fmla="*/ 18 w 85"/>
                <a:gd name="T3" fmla="*/ 105 h 146"/>
                <a:gd name="T4" fmla="*/ 41 w 85"/>
                <a:gd name="T5" fmla="*/ 130 h 146"/>
                <a:gd name="T6" fmla="*/ 66 w 85"/>
                <a:gd name="T7" fmla="*/ 107 h 146"/>
                <a:gd name="T8" fmla="*/ 4 w 85"/>
                <a:gd name="T9" fmla="*/ 38 h 146"/>
                <a:gd name="T10" fmla="*/ 45 w 85"/>
                <a:gd name="T11" fmla="*/ 0 h 146"/>
                <a:gd name="T12" fmla="*/ 83 w 85"/>
                <a:gd name="T13" fmla="*/ 40 h 146"/>
                <a:gd name="T14" fmla="*/ 65 w 85"/>
                <a:gd name="T15" fmla="*/ 40 h 146"/>
                <a:gd name="T16" fmla="*/ 43 w 85"/>
                <a:gd name="T17" fmla="*/ 15 h 146"/>
                <a:gd name="T18" fmla="*/ 22 w 85"/>
                <a:gd name="T19" fmla="*/ 36 h 146"/>
                <a:gd name="T20" fmla="*/ 85 w 85"/>
                <a:gd name="T21" fmla="*/ 106 h 146"/>
                <a:gd name="T22" fmla="*/ 41 w 85"/>
                <a:gd name="T23" fmla="*/ 145 h 146"/>
                <a:gd name="T24" fmla="*/ 0 w 85"/>
                <a:gd name="T25" fmla="*/ 101 h 146"/>
                <a:gd name="T26" fmla="*/ 18 w 85"/>
                <a:gd name="T27" fmla="*/ 10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46">
                  <a:moveTo>
                    <a:pt x="18" y="101"/>
                  </a:moveTo>
                  <a:cubicBezTo>
                    <a:pt x="18" y="105"/>
                    <a:pt x="18" y="105"/>
                    <a:pt x="18" y="105"/>
                  </a:cubicBezTo>
                  <a:cubicBezTo>
                    <a:pt x="18" y="124"/>
                    <a:pt x="30" y="130"/>
                    <a:pt x="41" y="130"/>
                  </a:cubicBezTo>
                  <a:cubicBezTo>
                    <a:pt x="56" y="130"/>
                    <a:pt x="66" y="124"/>
                    <a:pt x="66" y="107"/>
                  </a:cubicBezTo>
                  <a:cubicBezTo>
                    <a:pt x="66" y="76"/>
                    <a:pt x="4" y="80"/>
                    <a:pt x="4" y="38"/>
                  </a:cubicBezTo>
                  <a:cubicBezTo>
                    <a:pt x="4" y="13"/>
                    <a:pt x="21" y="0"/>
                    <a:pt x="45" y="0"/>
                  </a:cubicBezTo>
                  <a:cubicBezTo>
                    <a:pt x="70" y="0"/>
                    <a:pt x="85" y="12"/>
                    <a:pt x="8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25"/>
                    <a:pt x="60" y="15"/>
                    <a:pt x="43" y="15"/>
                  </a:cubicBezTo>
                  <a:cubicBezTo>
                    <a:pt x="33" y="15"/>
                    <a:pt x="22" y="20"/>
                    <a:pt x="22" y="36"/>
                  </a:cubicBezTo>
                  <a:cubicBezTo>
                    <a:pt x="22" y="66"/>
                    <a:pt x="85" y="62"/>
                    <a:pt x="85" y="106"/>
                  </a:cubicBezTo>
                  <a:cubicBezTo>
                    <a:pt x="85" y="136"/>
                    <a:pt x="64" y="145"/>
                    <a:pt x="41" y="145"/>
                  </a:cubicBezTo>
                  <a:cubicBezTo>
                    <a:pt x="0" y="146"/>
                    <a:pt x="0" y="114"/>
                    <a:pt x="0" y="101"/>
                  </a:cubicBezTo>
                  <a:lnTo>
                    <a:pt x="18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-2571750" y="3143250"/>
              <a:ext cx="342900" cy="587375"/>
            </a:xfrm>
            <a:custGeom>
              <a:avLst/>
              <a:gdLst>
                <a:gd name="T0" fmla="*/ 18 w 85"/>
                <a:gd name="T1" fmla="*/ 101 h 146"/>
                <a:gd name="T2" fmla="*/ 18 w 85"/>
                <a:gd name="T3" fmla="*/ 105 h 146"/>
                <a:gd name="T4" fmla="*/ 41 w 85"/>
                <a:gd name="T5" fmla="*/ 130 h 146"/>
                <a:gd name="T6" fmla="*/ 66 w 85"/>
                <a:gd name="T7" fmla="*/ 107 h 146"/>
                <a:gd name="T8" fmla="*/ 4 w 85"/>
                <a:gd name="T9" fmla="*/ 38 h 146"/>
                <a:gd name="T10" fmla="*/ 45 w 85"/>
                <a:gd name="T11" fmla="*/ 0 h 146"/>
                <a:gd name="T12" fmla="*/ 83 w 85"/>
                <a:gd name="T13" fmla="*/ 40 h 146"/>
                <a:gd name="T14" fmla="*/ 65 w 85"/>
                <a:gd name="T15" fmla="*/ 40 h 146"/>
                <a:gd name="T16" fmla="*/ 43 w 85"/>
                <a:gd name="T17" fmla="*/ 15 h 146"/>
                <a:gd name="T18" fmla="*/ 22 w 85"/>
                <a:gd name="T19" fmla="*/ 36 h 146"/>
                <a:gd name="T20" fmla="*/ 85 w 85"/>
                <a:gd name="T21" fmla="*/ 106 h 146"/>
                <a:gd name="T22" fmla="*/ 41 w 85"/>
                <a:gd name="T23" fmla="*/ 145 h 146"/>
                <a:gd name="T24" fmla="*/ 0 w 85"/>
                <a:gd name="T25" fmla="*/ 101 h 146"/>
                <a:gd name="T26" fmla="*/ 18 w 85"/>
                <a:gd name="T27" fmla="*/ 10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46">
                  <a:moveTo>
                    <a:pt x="18" y="101"/>
                  </a:moveTo>
                  <a:cubicBezTo>
                    <a:pt x="18" y="105"/>
                    <a:pt x="18" y="105"/>
                    <a:pt x="18" y="105"/>
                  </a:cubicBezTo>
                  <a:cubicBezTo>
                    <a:pt x="18" y="124"/>
                    <a:pt x="30" y="130"/>
                    <a:pt x="41" y="130"/>
                  </a:cubicBezTo>
                  <a:cubicBezTo>
                    <a:pt x="56" y="130"/>
                    <a:pt x="66" y="124"/>
                    <a:pt x="66" y="107"/>
                  </a:cubicBezTo>
                  <a:cubicBezTo>
                    <a:pt x="66" y="76"/>
                    <a:pt x="4" y="80"/>
                    <a:pt x="4" y="38"/>
                  </a:cubicBezTo>
                  <a:cubicBezTo>
                    <a:pt x="4" y="13"/>
                    <a:pt x="21" y="0"/>
                    <a:pt x="45" y="0"/>
                  </a:cubicBezTo>
                  <a:cubicBezTo>
                    <a:pt x="70" y="0"/>
                    <a:pt x="85" y="12"/>
                    <a:pt x="8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25"/>
                    <a:pt x="60" y="15"/>
                    <a:pt x="43" y="15"/>
                  </a:cubicBezTo>
                  <a:cubicBezTo>
                    <a:pt x="33" y="15"/>
                    <a:pt x="22" y="20"/>
                    <a:pt x="22" y="36"/>
                  </a:cubicBezTo>
                  <a:cubicBezTo>
                    <a:pt x="22" y="66"/>
                    <a:pt x="85" y="62"/>
                    <a:pt x="85" y="106"/>
                  </a:cubicBezTo>
                  <a:cubicBezTo>
                    <a:pt x="85" y="136"/>
                    <a:pt x="64" y="145"/>
                    <a:pt x="41" y="145"/>
                  </a:cubicBezTo>
                  <a:cubicBezTo>
                    <a:pt x="0" y="146"/>
                    <a:pt x="0" y="114"/>
                    <a:pt x="0" y="101"/>
                  </a:cubicBezTo>
                  <a:lnTo>
                    <a:pt x="18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-1966912" y="3151188"/>
              <a:ext cx="277813" cy="563563"/>
            </a:xfrm>
            <a:custGeom>
              <a:avLst/>
              <a:gdLst>
                <a:gd name="T0" fmla="*/ 0 w 175"/>
                <a:gd name="T1" fmla="*/ 355 h 355"/>
                <a:gd name="T2" fmla="*/ 0 w 175"/>
                <a:gd name="T3" fmla="*/ 0 h 355"/>
                <a:gd name="T4" fmla="*/ 46 w 175"/>
                <a:gd name="T5" fmla="*/ 0 h 355"/>
                <a:gd name="T6" fmla="*/ 46 w 175"/>
                <a:gd name="T7" fmla="*/ 317 h 355"/>
                <a:gd name="T8" fmla="*/ 175 w 175"/>
                <a:gd name="T9" fmla="*/ 317 h 355"/>
                <a:gd name="T10" fmla="*/ 175 w 175"/>
                <a:gd name="T11" fmla="*/ 355 h 355"/>
                <a:gd name="T12" fmla="*/ 0 w 175"/>
                <a:gd name="T13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355">
                  <a:moveTo>
                    <a:pt x="0" y="355"/>
                  </a:moveTo>
                  <a:lnTo>
                    <a:pt x="0" y="0"/>
                  </a:lnTo>
                  <a:lnTo>
                    <a:pt x="46" y="0"/>
                  </a:lnTo>
                  <a:lnTo>
                    <a:pt x="46" y="317"/>
                  </a:lnTo>
                  <a:lnTo>
                    <a:pt x="175" y="317"/>
                  </a:lnTo>
                  <a:lnTo>
                    <a:pt x="175" y="355"/>
                  </a:lnTo>
                  <a:lnTo>
                    <a:pt x="0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-1579562" y="3151188"/>
              <a:ext cx="298450" cy="563563"/>
            </a:xfrm>
            <a:custGeom>
              <a:avLst/>
              <a:gdLst>
                <a:gd name="T0" fmla="*/ 0 w 188"/>
                <a:gd name="T1" fmla="*/ 355 h 355"/>
                <a:gd name="T2" fmla="*/ 0 w 188"/>
                <a:gd name="T3" fmla="*/ 0 h 355"/>
                <a:gd name="T4" fmla="*/ 183 w 188"/>
                <a:gd name="T5" fmla="*/ 0 h 355"/>
                <a:gd name="T6" fmla="*/ 183 w 188"/>
                <a:gd name="T7" fmla="*/ 40 h 355"/>
                <a:gd name="T8" fmla="*/ 46 w 188"/>
                <a:gd name="T9" fmla="*/ 40 h 355"/>
                <a:gd name="T10" fmla="*/ 46 w 188"/>
                <a:gd name="T11" fmla="*/ 154 h 355"/>
                <a:gd name="T12" fmla="*/ 172 w 188"/>
                <a:gd name="T13" fmla="*/ 154 h 355"/>
                <a:gd name="T14" fmla="*/ 172 w 188"/>
                <a:gd name="T15" fmla="*/ 192 h 355"/>
                <a:gd name="T16" fmla="*/ 46 w 188"/>
                <a:gd name="T17" fmla="*/ 192 h 355"/>
                <a:gd name="T18" fmla="*/ 46 w 188"/>
                <a:gd name="T19" fmla="*/ 317 h 355"/>
                <a:gd name="T20" fmla="*/ 188 w 188"/>
                <a:gd name="T21" fmla="*/ 317 h 355"/>
                <a:gd name="T22" fmla="*/ 188 w 188"/>
                <a:gd name="T23" fmla="*/ 355 h 355"/>
                <a:gd name="T24" fmla="*/ 0 w 188"/>
                <a:gd name="T2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355">
                  <a:moveTo>
                    <a:pt x="0" y="355"/>
                  </a:moveTo>
                  <a:lnTo>
                    <a:pt x="0" y="0"/>
                  </a:lnTo>
                  <a:lnTo>
                    <a:pt x="183" y="0"/>
                  </a:lnTo>
                  <a:lnTo>
                    <a:pt x="183" y="40"/>
                  </a:lnTo>
                  <a:lnTo>
                    <a:pt x="46" y="40"/>
                  </a:lnTo>
                  <a:lnTo>
                    <a:pt x="46" y="154"/>
                  </a:lnTo>
                  <a:lnTo>
                    <a:pt x="172" y="154"/>
                  </a:lnTo>
                  <a:lnTo>
                    <a:pt x="172" y="192"/>
                  </a:lnTo>
                  <a:lnTo>
                    <a:pt x="46" y="192"/>
                  </a:lnTo>
                  <a:lnTo>
                    <a:pt x="46" y="317"/>
                  </a:lnTo>
                  <a:lnTo>
                    <a:pt x="188" y="317"/>
                  </a:lnTo>
                  <a:lnTo>
                    <a:pt x="188" y="355"/>
                  </a:lnTo>
                  <a:lnTo>
                    <a:pt x="0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-1181100" y="3151188"/>
              <a:ext cx="419100" cy="563563"/>
            </a:xfrm>
            <a:custGeom>
              <a:avLst/>
              <a:gdLst>
                <a:gd name="T0" fmla="*/ 264 w 264"/>
                <a:gd name="T1" fmla="*/ 355 h 355"/>
                <a:gd name="T2" fmla="*/ 208 w 264"/>
                <a:gd name="T3" fmla="*/ 355 h 355"/>
                <a:gd name="T4" fmla="*/ 127 w 264"/>
                <a:gd name="T5" fmla="*/ 205 h 355"/>
                <a:gd name="T6" fmla="*/ 48 w 264"/>
                <a:gd name="T7" fmla="*/ 355 h 355"/>
                <a:gd name="T8" fmla="*/ 0 w 264"/>
                <a:gd name="T9" fmla="*/ 355 h 355"/>
                <a:gd name="T10" fmla="*/ 102 w 264"/>
                <a:gd name="T11" fmla="*/ 172 h 355"/>
                <a:gd name="T12" fmla="*/ 5 w 264"/>
                <a:gd name="T13" fmla="*/ 0 h 355"/>
                <a:gd name="T14" fmla="*/ 56 w 264"/>
                <a:gd name="T15" fmla="*/ 0 h 355"/>
                <a:gd name="T16" fmla="*/ 130 w 264"/>
                <a:gd name="T17" fmla="*/ 139 h 355"/>
                <a:gd name="T18" fmla="*/ 203 w 264"/>
                <a:gd name="T19" fmla="*/ 0 h 355"/>
                <a:gd name="T20" fmla="*/ 254 w 264"/>
                <a:gd name="T21" fmla="*/ 0 h 355"/>
                <a:gd name="T22" fmla="*/ 158 w 264"/>
                <a:gd name="T23" fmla="*/ 172 h 355"/>
                <a:gd name="T24" fmla="*/ 264 w 264"/>
                <a:gd name="T2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4" h="355">
                  <a:moveTo>
                    <a:pt x="264" y="355"/>
                  </a:moveTo>
                  <a:lnTo>
                    <a:pt x="208" y="355"/>
                  </a:lnTo>
                  <a:lnTo>
                    <a:pt x="127" y="205"/>
                  </a:lnTo>
                  <a:lnTo>
                    <a:pt x="48" y="355"/>
                  </a:lnTo>
                  <a:lnTo>
                    <a:pt x="0" y="355"/>
                  </a:lnTo>
                  <a:lnTo>
                    <a:pt x="102" y="172"/>
                  </a:lnTo>
                  <a:lnTo>
                    <a:pt x="5" y="0"/>
                  </a:lnTo>
                  <a:lnTo>
                    <a:pt x="56" y="0"/>
                  </a:lnTo>
                  <a:lnTo>
                    <a:pt x="130" y="139"/>
                  </a:lnTo>
                  <a:lnTo>
                    <a:pt x="203" y="0"/>
                  </a:lnTo>
                  <a:lnTo>
                    <a:pt x="254" y="0"/>
                  </a:lnTo>
                  <a:lnTo>
                    <a:pt x="158" y="172"/>
                  </a:lnTo>
                  <a:lnTo>
                    <a:pt x="264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-677862" y="3151188"/>
              <a:ext cx="298450" cy="563563"/>
            </a:xfrm>
            <a:custGeom>
              <a:avLst/>
              <a:gdLst>
                <a:gd name="T0" fmla="*/ 0 w 188"/>
                <a:gd name="T1" fmla="*/ 355 h 355"/>
                <a:gd name="T2" fmla="*/ 0 w 188"/>
                <a:gd name="T3" fmla="*/ 0 h 355"/>
                <a:gd name="T4" fmla="*/ 183 w 188"/>
                <a:gd name="T5" fmla="*/ 0 h 355"/>
                <a:gd name="T6" fmla="*/ 183 w 188"/>
                <a:gd name="T7" fmla="*/ 40 h 355"/>
                <a:gd name="T8" fmla="*/ 46 w 188"/>
                <a:gd name="T9" fmla="*/ 40 h 355"/>
                <a:gd name="T10" fmla="*/ 46 w 188"/>
                <a:gd name="T11" fmla="*/ 154 h 355"/>
                <a:gd name="T12" fmla="*/ 176 w 188"/>
                <a:gd name="T13" fmla="*/ 154 h 355"/>
                <a:gd name="T14" fmla="*/ 176 w 188"/>
                <a:gd name="T15" fmla="*/ 192 h 355"/>
                <a:gd name="T16" fmla="*/ 46 w 188"/>
                <a:gd name="T17" fmla="*/ 192 h 355"/>
                <a:gd name="T18" fmla="*/ 46 w 188"/>
                <a:gd name="T19" fmla="*/ 317 h 355"/>
                <a:gd name="T20" fmla="*/ 188 w 188"/>
                <a:gd name="T21" fmla="*/ 317 h 355"/>
                <a:gd name="T22" fmla="*/ 188 w 188"/>
                <a:gd name="T23" fmla="*/ 355 h 355"/>
                <a:gd name="T24" fmla="*/ 0 w 188"/>
                <a:gd name="T2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355">
                  <a:moveTo>
                    <a:pt x="0" y="355"/>
                  </a:moveTo>
                  <a:lnTo>
                    <a:pt x="0" y="0"/>
                  </a:lnTo>
                  <a:lnTo>
                    <a:pt x="183" y="0"/>
                  </a:lnTo>
                  <a:lnTo>
                    <a:pt x="183" y="40"/>
                  </a:lnTo>
                  <a:lnTo>
                    <a:pt x="46" y="40"/>
                  </a:lnTo>
                  <a:lnTo>
                    <a:pt x="46" y="154"/>
                  </a:lnTo>
                  <a:lnTo>
                    <a:pt x="176" y="154"/>
                  </a:lnTo>
                  <a:lnTo>
                    <a:pt x="176" y="192"/>
                  </a:lnTo>
                  <a:lnTo>
                    <a:pt x="46" y="192"/>
                  </a:lnTo>
                  <a:lnTo>
                    <a:pt x="46" y="317"/>
                  </a:lnTo>
                  <a:lnTo>
                    <a:pt x="188" y="317"/>
                  </a:lnTo>
                  <a:lnTo>
                    <a:pt x="188" y="355"/>
                  </a:lnTo>
                  <a:lnTo>
                    <a:pt x="0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-258762" y="3143250"/>
              <a:ext cx="342900" cy="582613"/>
            </a:xfrm>
            <a:custGeom>
              <a:avLst/>
              <a:gdLst>
                <a:gd name="T0" fmla="*/ 63 w 85"/>
                <a:gd name="T1" fmla="*/ 41 h 145"/>
                <a:gd name="T2" fmla="*/ 59 w 85"/>
                <a:gd name="T3" fmla="*/ 21 h 145"/>
                <a:gd name="T4" fmla="*/ 44 w 85"/>
                <a:gd name="T5" fmla="*/ 15 h 145"/>
                <a:gd name="T6" fmla="*/ 22 w 85"/>
                <a:gd name="T7" fmla="*/ 26 h 145"/>
                <a:gd name="T8" fmla="*/ 18 w 85"/>
                <a:gd name="T9" fmla="*/ 55 h 145"/>
                <a:gd name="T10" fmla="*/ 18 w 85"/>
                <a:gd name="T11" fmla="*/ 92 h 145"/>
                <a:gd name="T12" fmla="*/ 43 w 85"/>
                <a:gd name="T13" fmla="*/ 130 h 145"/>
                <a:gd name="T14" fmla="*/ 65 w 85"/>
                <a:gd name="T15" fmla="*/ 101 h 145"/>
                <a:gd name="T16" fmla="*/ 84 w 85"/>
                <a:gd name="T17" fmla="*/ 101 h 145"/>
                <a:gd name="T18" fmla="*/ 44 w 85"/>
                <a:gd name="T19" fmla="*/ 145 h 145"/>
                <a:gd name="T20" fmla="*/ 0 w 85"/>
                <a:gd name="T21" fmla="*/ 90 h 145"/>
                <a:gd name="T22" fmla="*/ 0 w 85"/>
                <a:gd name="T23" fmla="*/ 50 h 145"/>
                <a:gd name="T24" fmla="*/ 45 w 85"/>
                <a:gd name="T25" fmla="*/ 0 h 145"/>
                <a:gd name="T26" fmla="*/ 82 w 85"/>
                <a:gd name="T27" fmla="*/ 41 h 145"/>
                <a:gd name="T28" fmla="*/ 63 w 85"/>
                <a:gd name="T29" fmla="*/ 4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45">
                  <a:moveTo>
                    <a:pt x="63" y="41"/>
                  </a:moveTo>
                  <a:cubicBezTo>
                    <a:pt x="63" y="33"/>
                    <a:pt x="63" y="25"/>
                    <a:pt x="59" y="21"/>
                  </a:cubicBezTo>
                  <a:cubicBezTo>
                    <a:pt x="56" y="16"/>
                    <a:pt x="47" y="15"/>
                    <a:pt x="44" y="15"/>
                  </a:cubicBezTo>
                  <a:cubicBezTo>
                    <a:pt x="29" y="15"/>
                    <a:pt x="23" y="24"/>
                    <a:pt x="22" y="26"/>
                  </a:cubicBezTo>
                  <a:cubicBezTo>
                    <a:pt x="22" y="27"/>
                    <a:pt x="18" y="31"/>
                    <a:pt x="18" y="55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126"/>
                    <a:pt x="30" y="130"/>
                    <a:pt x="43" y="130"/>
                  </a:cubicBezTo>
                  <a:cubicBezTo>
                    <a:pt x="49" y="130"/>
                    <a:pt x="65" y="128"/>
                    <a:pt x="65" y="101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85" y="145"/>
                    <a:pt x="53" y="145"/>
                    <a:pt x="44" y="145"/>
                  </a:cubicBezTo>
                  <a:cubicBezTo>
                    <a:pt x="27" y="145"/>
                    <a:pt x="0" y="144"/>
                    <a:pt x="0" y="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11"/>
                    <a:pt x="18" y="0"/>
                    <a:pt x="45" y="0"/>
                  </a:cubicBezTo>
                  <a:cubicBezTo>
                    <a:pt x="73" y="0"/>
                    <a:pt x="83" y="14"/>
                    <a:pt x="82" y="41"/>
                  </a:cubicBezTo>
                  <a:lnTo>
                    <a:pt x="6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185738" y="3143250"/>
              <a:ext cx="354013" cy="582613"/>
            </a:xfrm>
            <a:custGeom>
              <a:avLst/>
              <a:gdLst>
                <a:gd name="T0" fmla="*/ 0 w 88"/>
                <a:gd name="T1" fmla="*/ 91 h 145"/>
                <a:gd name="T2" fmla="*/ 0 w 88"/>
                <a:gd name="T3" fmla="*/ 45 h 145"/>
                <a:gd name="T4" fmla="*/ 44 w 88"/>
                <a:gd name="T5" fmla="*/ 0 h 145"/>
                <a:gd name="T6" fmla="*/ 88 w 88"/>
                <a:gd name="T7" fmla="*/ 45 h 145"/>
                <a:gd name="T8" fmla="*/ 88 w 88"/>
                <a:gd name="T9" fmla="*/ 91 h 145"/>
                <a:gd name="T10" fmla="*/ 44 w 88"/>
                <a:gd name="T11" fmla="*/ 145 h 145"/>
                <a:gd name="T12" fmla="*/ 0 w 88"/>
                <a:gd name="T13" fmla="*/ 91 h 145"/>
                <a:gd name="T14" fmla="*/ 70 w 88"/>
                <a:gd name="T15" fmla="*/ 92 h 145"/>
                <a:gd name="T16" fmla="*/ 70 w 88"/>
                <a:gd name="T17" fmla="*/ 45 h 145"/>
                <a:gd name="T18" fmla="*/ 44 w 88"/>
                <a:gd name="T19" fmla="*/ 14 h 145"/>
                <a:gd name="T20" fmla="*/ 19 w 88"/>
                <a:gd name="T21" fmla="*/ 45 h 145"/>
                <a:gd name="T22" fmla="*/ 19 w 88"/>
                <a:gd name="T23" fmla="*/ 92 h 145"/>
                <a:gd name="T24" fmla="*/ 44 w 88"/>
                <a:gd name="T25" fmla="*/ 130 h 145"/>
                <a:gd name="T26" fmla="*/ 70 w 88"/>
                <a:gd name="T27" fmla="*/ 9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45">
                  <a:moveTo>
                    <a:pt x="0" y="91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17"/>
                    <a:pt x="15" y="0"/>
                    <a:pt x="44" y="0"/>
                  </a:cubicBezTo>
                  <a:cubicBezTo>
                    <a:pt x="74" y="0"/>
                    <a:pt x="88" y="17"/>
                    <a:pt x="88" y="45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8" y="130"/>
                    <a:pt x="74" y="145"/>
                    <a:pt x="44" y="145"/>
                  </a:cubicBezTo>
                  <a:cubicBezTo>
                    <a:pt x="15" y="145"/>
                    <a:pt x="0" y="130"/>
                    <a:pt x="0" y="91"/>
                  </a:cubicBezTo>
                  <a:close/>
                  <a:moveTo>
                    <a:pt x="70" y="92"/>
                  </a:moveTo>
                  <a:cubicBezTo>
                    <a:pt x="70" y="45"/>
                    <a:pt x="70" y="45"/>
                    <a:pt x="70" y="45"/>
                  </a:cubicBezTo>
                  <a:cubicBezTo>
                    <a:pt x="70" y="15"/>
                    <a:pt x="50" y="14"/>
                    <a:pt x="44" y="14"/>
                  </a:cubicBezTo>
                  <a:cubicBezTo>
                    <a:pt x="39" y="14"/>
                    <a:pt x="19" y="15"/>
                    <a:pt x="19" y="45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123"/>
                    <a:pt x="27" y="130"/>
                    <a:pt x="44" y="130"/>
                  </a:cubicBezTo>
                  <a:cubicBezTo>
                    <a:pt x="61" y="130"/>
                    <a:pt x="70" y="123"/>
                    <a:pt x="7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665163" y="3151188"/>
              <a:ext cx="385763" cy="563563"/>
            </a:xfrm>
            <a:custGeom>
              <a:avLst/>
              <a:gdLst>
                <a:gd name="T0" fmla="*/ 243 w 243"/>
                <a:gd name="T1" fmla="*/ 0 h 355"/>
                <a:gd name="T2" fmla="*/ 243 w 243"/>
                <a:gd name="T3" fmla="*/ 355 h 355"/>
                <a:gd name="T4" fmla="*/ 182 w 243"/>
                <a:gd name="T5" fmla="*/ 355 h 355"/>
                <a:gd name="T6" fmla="*/ 40 w 243"/>
                <a:gd name="T7" fmla="*/ 48 h 355"/>
                <a:gd name="T8" fmla="*/ 40 w 243"/>
                <a:gd name="T9" fmla="*/ 48 h 355"/>
                <a:gd name="T10" fmla="*/ 40 w 243"/>
                <a:gd name="T11" fmla="*/ 355 h 355"/>
                <a:gd name="T12" fmla="*/ 0 w 243"/>
                <a:gd name="T13" fmla="*/ 355 h 355"/>
                <a:gd name="T14" fmla="*/ 0 w 243"/>
                <a:gd name="T15" fmla="*/ 0 h 355"/>
                <a:gd name="T16" fmla="*/ 63 w 243"/>
                <a:gd name="T17" fmla="*/ 0 h 355"/>
                <a:gd name="T18" fmla="*/ 203 w 243"/>
                <a:gd name="T19" fmla="*/ 304 h 355"/>
                <a:gd name="T20" fmla="*/ 203 w 243"/>
                <a:gd name="T21" fmla="*/ 304 h 355"/>
                <a:gd name="T22" fmla="*/ 203 w 243"/>
                <a:gd name="T23" fmla="*/ 0 h 355"/>
                <a:gd name="T24" fmla="*/ 243 w 243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355">
                  <a:moveTo>
                    <a:pt x="243" y="0"/>
                  </a:moveTo>
                  <a:lnTo>
                    <a:pt x="243" y="355"/>
                  </a:lnTo>
                  <a:lnTo>
                    <a:pt x="182" y="355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355"/>
                  </a:lnTo>
                  <a:lnTo>
                    <a:pt x="0" y="355"/>
                  </a:lnTo>
                  <a:lnTo>
                    <a:pt x="0" y="0"/>
                  </a:lnTo>
                  <a:lnTo>
                    <a:pt x="63" y="0"/>
                  </a:lnTo>
                  <a:lnTo>
                    <a:pt x="203" y="304"/>
                  </a:lnTo>
                  <a:lnTo>
                    <a:pt x="203" y="304"/>
                  </a:lnTo>
                  <a:lnTo>
                    <a:pt x="203" y="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-2239962" y="2608263"/>
              <a:ext cx="7620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-2466975" y="2566988"/>
              <a:ext cx="85725" cy="809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-2692400" y="2527300"/>
              <a:ext cx="93663" cy="92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-2917825" y="2495550"/>
              <a:ext cx="101600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-3143250" y="2482850"/>
              <a:ext cx="96838" cy="968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-3376612" y="2466975"/>
              <a:ext cx="115888" cy="1174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-3609975" y="2471738"/>
              <a:ext cx="123825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Oval 26"/>
            <p:cNvSpPr>
              <a:spLocks noChangeArrowheads="1"/>
            </p:cNvSpPr>
            <p:nvPr/>
          </p:nvSpPr>
          <p:spPr bwMode="auto">
            <a:xfrm>
              <a:off x="-3824287" y="2482850"/>
              <a:ext cx="133350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27"/>
            <p:cNvSpPr>
              <a:spLocks noChangeArrowheads="1"/>
            </p:cNvSpPr>
            <p:nvPr/>
          </p:nvSpPr>
          <p:spPr bwMode="auto">
            <a:xfrm>
              <a:off x="-4081462" y="2487613"/>
              <a:ext cx="184150" cy="184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28"/>
            <p:cNvSpPr>
              <a:spLocks noChangeArrowheads="1"/>
            </p:cNvSpPr>
            <p:nvPr/>
          </p:nvSpPr>
          <p:spPr bwMode="auto">
            <a:xfrm>
              <a:off x="-4291012" y="2595563"/>
              <a:ext cx="160338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Oval 29"/>
            <p:cNvSpPr>
              <a:spLocks noChangeArrowheads="1"/>
            </p:cNvSpPr>
            <p:nvPr/>
          </p:nvSpPr>
          <p:spPr bwMode="auto">
            <a:xfrm>
              <a:off x="-4460875" y="2744788"/>
              <a:ext cx="144463" cy="149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Oval 30"/>
            <p:cNvSpPr>
              <a:spLocks noChangeArrowheads="1"/>
            </p:cNvSpPr>
            <p:nvPr/>
          </p:nvSpPr>
          <p:spPr bwMode="auto">
            <a:xfrm>
              <a:off x="-4513262" y="2949575"/>
              <a:ext cx="96838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1"/>
            <p:cNvSpPr>
              <a:spLocks noChangeArrowheads="1"/>
            </p:cNvSpPr>
            <p:nvPr/>
          </p:nvSpPr>
          <p:spPr bwMode="auto">
            <a:xfrm>
              <a:off x="-3719512" y="3765550"/>
              <a:ext cx="92075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-3533775" y="3854450"/>
              <a:ext cx="115888" cy="1174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-3328987" y="3943350"/>
              <a:ext cx="117475" cy="1158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4"/>
            <p:cNvSpPr>
              <a:spLocks noChangeArrowheads="1"/>
            </p:cNvSpPr>
            <p:nvPr/>
          </p:nvSpPr>
          <p:spPr bwMode="auto">
            <a:xfrm>
              <a:off x="-3119437" y="4027488"/>
              <a:ext cx="112713" cy="1095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Oval 35"/>
            <p:cNvSpPr>
              <a:spLocks noChangeArrowheads="1"/>
            </p:cNvSpPr>
            <p:nvPr/>
          </p:nvSpPr>
          <p:spPr bwMode="auto">
            <a:xfrm>
              <a:off x="-2901950" y="4108450"/>
              <a:ext cx="101600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Oval 36"/>
            <p:cNvSpPr>
              <a:spLocks noChangeArrowheads="1"/>
            </p:cNvSpPr>
            <p:nvPr/>
          </p:nvSpPr>
          <p:spPr bwMode="auto">
            <a:xfrm>
              <a:off x="-2687637" y="4176713"/>
              <a:ext cx="96838" cy="968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7"/>
            <p:cNvSpPr>
              <a:spLocks noChangeArrowheads="1"/>
            </p:cNvSpPr>
            <p:nvPr/>
          </p:nvSpPr>
          <p:spPr bwMode="auto">
            <a:xfrm>
              <a:off x="-2462212" y="4237038"/>
              <a:ext cx="88900" cy="88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Oval 38"/>
            <p:cNvSpPr>
              <a:spLocks noChangeArrowheads="1"/>
            </p:cNvSpPr>
            <p:nvPr/>
          </p:nvSpPr>
          <p:spPr bwMode="auto">
            <a:xfrm>
              <a:off x="-2260600" y="4292600"/>
              <a:ext cx="76200" cy="809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9"/>
            <p:cNvSpPr>
              <a:spLocks noChangeArrowheads="1"/>
            </p:cNvSpPr>
            <p:nvPr/>
          </p:nvSpPr>
          <p:spPr bwMode="auto">
            <a:xfrm>
              <a:off x="-2043112" y="4329113"/>
              <a:ext cx="100013" cy="104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Oval 40"/>
            <p:cNvSpPr>
              <a:spLocks noChangeArrowheads="1"/>
            </p:cNvSpPr>
            <p:nvPr/>
          </p:nvSpPr>
          <p:spPr bwMode="auto">
            <a:xfrm>
              <a:off x="-1820862" y="4373563"/>
              <a:ext cx="100013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41"/>
            <p:cNvSpPr>
              <a:spLocks noChangeArrowheads="1"/>
            </p:cNvSpPr>
            <p:nvPr/>
          </p:nvSpPr>
          <p:spPr bwMode="auto">
            <a:xfrm>
              <a:off x="-1595437" y="4402138"/>
              <a:ext cx="100013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Oval 42"/>
            <p:cNvSpPr>
              <a:spLocks noChangeArrowheads="1"/>
            </p:cNvSpPr>
            <p:nvPr/>
          </p:nvSpPr>
          <p:spPr bwMode="auto">
            <a:xfrm>
              <a:off x="-1370012" y="4413250"/>
              <a:ext cx="115888" cy="1174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43"/>
            <p:cNvSpPr>
              <a:spLocks noChangeArrowheads="1"/>
            </p:cNvSpPr>
            <p:nvPr/>
          </p:nvSpPr>
          <p:spPr bwMode="auto">
            <a:xfrm>
              <a:off x="-1144587" y="4425950"/>
              <a:ext cx="117475" cy="1158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Oval 44"/>
            <p:cNvSpPr>
              <a:spLocks noChangeArrowheads="1"/>
            </p:cNvSpPr>
            <p:nvPr/>
          </p:nvSpPr>
          <p:spPr bwMode="auto">
            <a:xfrm>
              <a:off x="-922337" y="4433888"/>
              <a:ext cx="123825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45"/>
            <p:cNvSpPr>
              <a:spLocks noChangeArrowheads="1"/>
            </p:cNvSpPr>
            <p:nvPr/>
          </p:nvSpPr>
          <p:spPr bwMode="auto">
            <a:xfrm>
              <a:off x="-704850" y="4421188"/>
              <a:ext cx="131763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Oval 46"/>
            <p:cNvSpPr>
              <a:spLocks noChangeArrowheads="1"/>
            </p:cNvSpPr>
            <p:nvPr/>
          </p:nvSpPr>
          <p:spPr bwMode="auto">
            <a:xfrm>
              <a:off x="-487362" y="4373563"/>
              <a:ext cx="160338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47"/>
            <p:cNvSpPr>
              <a:spLocks noChangeArrowheads="1"/>
            </p:cNvSpPr>
            <p:nvPr/>
          </p:nvSpPr>
          <p:spPr bwMode="auto">
            <a:xfrm>
              <a:off x="-261937" y="4310063"/>
              <a:ext cx="188913" cy="188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Oval 48"/>
            <p:cNvSpPr>
              <a:spLocks noChangeArrowheads="1"/>
            </p:cNvSpPr>
            <p:nvPr/>
          </p:nvSpPr>
          <p:spPr bwMode="auto">
            <a:xfrm>
              <a:off x="-44450" y="4200525"/>
              <a:ext cx="177800" cy="173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Oval 49"/>
            <p:cNvSpPr>
              <a:spLocks noChangeArrowheads="1"/>
            </p:cNvSpPr>
            <p:nvPr/>
          </p:nvSpPr>
          <p:spPr bwMode="auto">
            <a:xfrm>
              <a:off x="100013" y="4024313"/>
              <a:ext cx="149225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50"/>
            <p:cNvSpPr>
              <a:spLocks noChangeArrowheads="1"/>
            </p:cNvSpPr>
            <p:nvPr/>
          </p:nvSpPr>
          <p:spPr bwMode="auto">
            <a:xfrm>
              <a:off x="100013" y="3814763"/>
              <a:ext cx="117475" cy="1158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51"/>
            <p:cNvSpPr>
              <a:spLocks noChangeArrowheads="1"/>
            </p:cNvSpPr>
            <p:nvPr/>
          </p:nvSpPr>
          <p:spPr bwMode="auto">
            <a:xfrm>
              <a:off x="-2027237" y="2644775"/>
              <a:ext cx="88900" cy="92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Oval 52"/>
            <p:cNvSpPr>
              <a:spLocks noChangeArrowheads="1"/>
            </p:cNvSpPr>
            <p:nvPr/>
          </p:nvSpPr>
          <p:spPr bwMode="auto">
            <a:xfrm>
              <a:off x="-1812925" y="2695575"/>
              <a:ext cx="96838" cy="968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53"/>
            <p:cNvSpPr>
              <a:spLocks noChangeArrowheads="1"/>
            </p:cNvSpPr>
            <p:nvPr/>
          </p:nvSpPr>
          <p:spPr bwMode="auto">
            <a:xfrm>
              <a:off x="-1595437" y="2760663"/>
              <a:ext cx="100013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Oval 54"/>
            <p:cNvSpPr>
              <a:spLocks noChangeArrowheads="1"/>
            </p:cNvSpPr>
            <p:nvPr/>
          </p:nvSpPr>
          <p:spPr bwMode="auto">
            <a:xfrm>
              <a:off x="-1382712" y="2833688"/>
              <a:ext cx="101600" cy="100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Oval 55"/>
            <p:cNvSpPr>
              <a:spLocks noChangeArrowheads="1"/>
            </p:cNvSpPr>
            <p:nvPr/>
          </p:nvSpPr>
          <p:spPr bwMode="auto">
            <a:xfrm>
              <a:off x="-1168400" y="2901950"/>
              <a:ext cx="104775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SectionTitle"/>
          <p:cNvSpPr>
            <a:spLocks noGrp="1"/>
          </p:cNvSpPr>
          <p:nvPr>
            <p:ph type="title" hasCustomPrompt="1"/>
          </p:nvPr>
        </p:nvSpPr>
        <p:spPr bwMode="gray">
          <a:xfrm>
            <a:off x="954000" y="1385564"/>
            <a:ext cx="5940513" cy="1501435"/>
          </a:xfrm>
        </p:spPr>
        <p:txBody>
          <a:bodyPr anchor="ctr" anchorCtr="0"/>
          <a:lstStyle>
            <a:lvl1pPr algn="l"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&lt;Insert section title&gt;</a:t>
            </a:r>
            <a:endParaRPr lang="en-GB" noProof="0" dirty="0"/>
          </a:p>
        </p:txBody>
      </p:sp>
      <p:sp>
        <p:nvSpPr>
          <p:cNvPr id="64" name="TextBox 63"/>
          <p:cNvSpPr txBox="1"/>
          <p:nvPr userDrawn="1"/>
        </p:nvSpPr>
        <p:spPr>
          <a:xfrm>
            <a:off x="414000" y="7199849"/>
            <a:ext cx="144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 smtClean="0">
                <a:solidFill>
                  <a:schemeClr val="accent1"/>
                </a:solidFill>
              </a:rPr>
              <a:t>COMPASS LEX</a:t>
            </a:r>
            <a:r>
              <a:rPr lang="en-GB" sz="1200" dirty="0" smtClean="0">
                <a:solidFill>
                  <a:schemeClr val="accent2"/>
                </a:solidFill>
              </a:rPr>
              <a:t>ECON</a:t>
            </a:r>
          </a:p>
        </p:txBody>
      </p:sp>
      <p:sp>
        <p:nvSpPr>
          <p:cNvPr id="63" name="Slide Number Placeholder 5"/>
          <p:cNvSpPr txBox="1">
            <a:spLocks/>
          </p:cNvSpPr>
          <p:nvPr userDrawn="1"/>
        </p:nvSpPr>
        <p:spPr bwMode="gray">
          <a:xfrm>
            <a:off x="9881983" y="7200000"/>
            <a:ext cx="39601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GB"/>
            </a:defPPr>
            <a:lvl1pPr marL="0" indent="0" algn="r" defTabSz="900000" rtl="0" eaLnBrk="1" latinLnBrk="0" hangingPunct="1">
              <a:buFont typeface="Arial" panose="05020102010507070707" pitchFamily="18" charset="2"/>
              <a:buNone/>
              <a:defRPr sz="1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50000" indent="-250000" algn="l" defTabSz="900000" rtl="0" eaLnBrk="1" latinLnBrk="0" hangingPunct="1">
              <a:buClr>
                <a:schemeClr val="accent1"/>
              </a:buClr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000" indent="-250000" algn="l" defTabSz="900000" rtl="0" eaLnBrk="1" latinLnBrk="0" hangingPunct="1">
              <a:buClr>
                <a:schemeClr val="accent1"/>
              </a:buClr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0000" indent="-250000" algn="l" defTabSz="900000" rtl="0" eaLnBrk="1" latinLnBrk="0" hangingPunct="1"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000" indent="-250000" algn="l" defTabSz="900000" rtl="0" eaLnBrk="1" latinLnBrk="0" hangingPunct="1">
              <a:buClr>
                <a:schemeClr val="accent1"/>
              </a:buClr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0000" indent="-250000" algn="l" defTabSz="900000" rtl="0" eaLnBrk="1" latinLnBrk="0" hangingPunct="1"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00000" indent="-250000" algn="l" defTabSz="900000" rtl="0" eaLnBrk="1" latinLnBrk="0" hangingPunct="1"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50000" indent="-250000" algn="l" defTabSz="900000" rtl="0" eaLnBrk="1" latinLnBrk="0" hangingPunct="1">
              <a:buClr>
                <a:schemeClr val="accent1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9BD6FA6A-A86D-4D06-AFF9-1E656D8048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5" name="ctsFooter"/>
          <p:cNvSpPr txBox="1"/>
          <p:nvPr userDrawn="1"/>
        </p:nvSpPr>
        <p:spPr>
          <a:xfrm>
            <a:off x="1800000" y="7200000"/>
            <a:ext cx="805680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Privileged and Confidential |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548637"/>
            <a:ext cx="2587067" cy="8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4" name="Group 63"/>
          <p:cNvGrpSpPr/>
          <p:nvPr userDrawn="1"/>
        </p:nvGrpSpPr>
        <p:grpSpPr>
          <a:xfrm flipH="1">
            <a:off x="414000" y="7120285"/>
            <a:ext cx="9864000" cy="14400"/>
            <a:chOff x="1007172" y="2952543"/>
            <a:chExt cx="9971997" cy="72000"/>
          </a:xfrm>
        </p:grpSpPr>
        <p:sp>
          <p:nvSpPr>
            <p:cNvPr id="65" name="Rectangle 64"/>
            <p:cNvSpPr/>
            <p:nvPr/>
          </p:nvSpPr>
          <p:spPr>
            <a:xfrm>
              <a:off x="1007172" y="2952543"/>
              <a:ext cx="2658149" cy="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65320" y="2952543"/>
              <a:ext cx="363003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029476" y="2952543"/>
              <a:ext cx="6949693" cy="72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414000" y="7199849"/>
            <a:ext cx="144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 smtClean="0">
                <a:solidFill>
                  <a:schemeClr val="accent1"/>
                </a:solidFill>
              </a:rPr>
              <a:t>COMPASS LEX</a:t>
            </a:r>
            <a:r>
              <a:rPr lang="en-GB" sz="1200" dirty="0" smtClean="0">
                <a:solidFill>
                  <a:schemeClr val="accent2"/>
                </a:solidFill>
              </a:rPr>
              <a:t>ECON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 bwMode="gray">
          <a:xfrm>
            <a:off x="9881983" y="7200000"/>
            <a:ext cx="39601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GB"/>
            </a:defPPr>
            <a:lvl1pPr marL="0" indent="0" algn="r" defTabSz="900000" rtl="0" eaLnBrk="1" latinLnBrk="0" hangingPunct="1">
              <a:buFont typeface="Arial" panose="05020102010507070707" pitchFamily="18" charset="2"/>
              <a:buNone/>
              <a:defRPr sz="1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50000" indent="-250000" algn="l" defTabSz="900000" rtl="0" eaLnBrk="1" latinLnBrk="0" hangingPunct="1">
              <a:buClr>
                <a:schemeClr val="accent1"/>
              </a:buClr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000" indent="-250000" algn="l" defTabSz="900000" rtl="0" eaLnBrk="1" latinLnBrk="0" hangingPunct="1">
              <a:buClr>
                <a:schemeClr val="accent1"/>
              </a:buClr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0000" indent="-250000" algn="l" defTabSz="900000" rtl="0" eaLnBrk="1" latinLnBrk="0" hangingPunct="1"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000" indent="-250000" algn="l" defTabSz="900000" rtl="0" eaLnBrk="1" latinLnBrk="0" hangingPunct="1">
              <a:buClr>
                <a:schemeClr val="accent1"/>
              </a:buClr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0000" indent="-250000" algn="l" defTabSz="900000" rtl="0" eaLnBrk="1" latinLnBrk="0" hangingPunct="1"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00000" indent="-250000" algn="l" defTabSz="900000" rtl="0" eaLnBrk="1" latinLnBrk="0" hangingPunct="1"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50000" indent="-250000" algn="l" defTabSz="900000" rtl="0" eaLnBrk="1" latinLnBrk="0" hangingPunct="1">
              <a:buClr>
                <a:schemeClr val="accent1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9BD6FA6A-A86D-4D06-AFF9-1E656D8048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tsFooter"/>
          <p:cNvSpPr txBox="1"/>
          <p:nvPr userDrawn="1"/>
        </p:nvSpPr>
        <p:spPr>
          <a:xfrm>
            <a:off x="1800000" y="7200000"/>
            <a:ext cx="805680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Privileged and Confidential | </a:t>
            </a:r>
          </a:p>
        </p:txBody>
      </p:sp>
    </p:spTree>
    <p:extLst>
      <p:ext uri="{BB962C8B-B14F-4D97-AF65-F5344CB8AC3E}">
        <p14:creationId xmlns:p14="http://schemas.microsoft.com/office/powerpoint/2010/main" val="164125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 bwMode="gray">
          <a:xfrm>
            <a:off x="414000" y="1656000"/>
            <a:ext cx="4823697" cy="5238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 smtClean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 hasCustomPrompt="1"/>
          </p:nvPr>
        </p:nvSpPr>
        <p:spPr bwMode="gray">
          <a:xfrm>
            <a:off x="5454303" y="1656000"/>
            <a:ext cx="4823697" cy="5238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 smtClean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14000" y="568800"/>
            <a:ext cx="9864000" cy="432000"/>
          </a:xfrm>
        </p:spPr>
        <p:txBody>
          <a:bodyPr/>
          <a:lstStyle/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 bwMode="gray">
          <a:xfrm>
            <a:off x="414000" y="1656000"/>
            <a:ext cx="4823697" cy="2520000"/>
          </a:xfrm>
        </p:spPr>
        <p:txBody>
          <a:bodyPr/>
          <a:lstStyle>
            <a:lvl5pPr>
              <a:defRPr/>
            </a:lvl5pPr>
            <a:lvl8pPr marL="1343025" indent="0">
              <a:buNone/>
              <a:defRPr/>
            </a:lvl8pPr>
          </a:lstStyle>
          <a:p>
            <a:pPr lvl="0"/>
            <a:r>
              <a:rPr lang="en-GB" noProof="0" dirty="0" smtClean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  <a:endParaRPr lang="en-GB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 hasCustomPrompt="1"/>
          </p:nvPr>
        </p:nvSpPr>
        <p:spPr bwMode="gray">
          <a:xfrm>
            <a:off x="5454303" y="1656000"/>
            <a:ext cx="4823697" cy="252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 smtClean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14000" y="568800"/>
            <a:ext cx="9864000" cy="432000"/>
          </a:xfrm>
        </p:spPr>
        <p:txBody>
          <a:bodyPr/>
          <a:lstStyle/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5" hasCustomPrompt="1"/>
          </p:nvPr>
        </p:nvSpPr>
        <p:spPr bwMode="gray">
          <a:xfrm>
            <a:off x="414000" y="4389630"/>
            <a:ext cx="4823697" cy="252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 smtClean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  <a:endParaRPr lang="en-GB" noProof="0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6" hasCustomPrompt="1"/>
          </p:nvPr>
        </p:nvSpPr>
        <p:spPr bwMode="gray">
          <a:xfrm>
            <a:off x="5454303" y="4389630"/>
            <a:ext cx="4823697" cy="252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noProof="0" dirty="0" smtClean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3917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 userDrawn="1"/>
        </p:nvGrpSpPr>
        <p:grpSpPr>
          <a:xfrm flipH="1">
            <a:off x="414000" y="7120285"/>
            <a:ext cx="9864000" cy="14400"/>
            <a:chOff x="1007172" y="2952543"/>
            <a:chExt cx="9971997" cy="72000"/>
          </a:xfrm>
        </p:grpSpPr>
        <p:sp>
          <p:nvSpPr>
            <p:cNvPr id="51" name="Rectangle 50"/>
            <p:cNvSpPr/>
            <p:nvPr/>
          </p:nvSpPr>
          <p:spPr>
            <a:xfrm>
              <a:off x="1007172" y="2952543"/>
              <a:ext cx="2658149" cy="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665320" y="2952543"/>
              <a:ext cx="363003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29476" y="2952543"/>
              <a:ext cx="6949693" cy="72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41" name="Group"/>
          <p:cNvGrpSpPr/>
          <p:nvPr userDrawn="1"/>
        </p:nvGrpSpPr>
        <p:grpSpPr>
          <a:xfrm>
            <a:off x="414000" y="1263740"/>
            <a:ext cx="9864000" cy="72000"/>
            <a:chOff x="419775" y="1263740"/>
            <a:chExt cx="9857354" cy="72000"/>
          </a:xfrm>
        </p:grpSpPr>
        <p:sp>
          <p:nvSpPr>
            <p:cNvPr id="42" name="Rectangle 41"/>
            <p:cNvSpPr/>
            <p:nvPr/>
          </p:nvSpPr>
          <p:spPr>
            <a:xfrm flipH="1">
              <a:off x="419775" y="1263740"/>
              <a:ext cx="6871142" cy="72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7290125" y="1263740"/>
              <a:ext cx="2987004" cy="72000"/>
              <a:chOff x="7444456" y="1329056"/>
              <a:chExt cx="2987004" cy="72000"/>
            </a:xfrm>
          </p:grpSpPr>
          <p:sp>
            <p:nvSpPr>
              <p:cNvPr id="44" name="Rectangle 43"/>
              <p:cNvSpPr/>
              <p:nvPr/>
            </p:nvSpPr>
            <p:spPr>
              <a:xfrm flipH="1">
                <a:off x="7803355" y="1329056"/>
                <a:ext cx="2628105" cy="7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 flipH="1">
                <a:off x="7444456" y="1329056"/>
                <a:ext cx="358900" cy="7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sp>
        <p:nvSpPr>
          <p:cNvPr id="4" name="LangID_2057"/>
          <p:cNvSpPr txBox="1"/>
          <p:nvPr userDrawn="1"/>
        </p:nvSpPr>
        <p:spPr>
          <a:xfrm>
            <a:off x="414000" y="7199849"/>
            <a:ext cx="144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dirty="0" smtClean="0">
                <a:solidFill>
                  <a:schemeClr val="accent1"/>
                </a:solidFill>
              </a:rPr>
              <a:t>COMPASS LEX</a:t>
            </a:r>
            <a:r>
              <a:rPr lang="en-GB" sz="1200" dirty="0" smtClean="0">
                <a:solidFill>
                  <a:schemeClr val="accent2"/>
                </a:solidFill>
              </a:rPr>
              <a:t>ECON</a:t>
            </a:r>
          </a:p>
        </p:txBody>
      </p:sp>
      <p:sp>
        <p:nvSpPr>
          <p:cNvPr id="16" name="ctsSlideNumber"/>
          <p:cNvSpPr txBox="1">
            <a:spLocks/>
          </p:cNvSpPr>
          <p:nvPr userDrawn="1"/>
        </p:nvSpPr>
        <p:spPr bwMode="gray">
          <a:xfrm>
            <a:off x="9881983" y="7200000"/>
            <a:ext cx="39601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GB"/>
            </a:defPPr>
            <a:lvl1pPr marL="0" indent="0" algn="r" defTabSz="900000" rtl="0" eaLnBrk="1" latinLnBrk="0" hangingPunct="1">
              <a:buFont typeface="Arial" panose="05020102010507070707" pitchFamily="18" charset="2"/>
              <a:buNone/>
              <a:defRPr sz="1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50000" indent="-250000" algn="l" defTabSz="900000" rtl="0" eaLnBrk="1" latinLnBrk="0" hangingPunct="1">
              <a:buClr>
                <a:schemeClr val="accent1"/>
              </a:buClr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0000" indent="-250000" algn="l" defTabSz="900000" rtl="0" eaLnBrk="1" latinLnBrk="0" hangingPunct="1">
              <a:buClr>
                <a:schemeClr val="accent1"/>
              </a:buClr>
              <a:buFont typeface="Wingdings 2" panose="05020102010507070707" pitchFamily="18" charset="2"/>
              <a:buChar char="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0000" indent="-250000" algn="l" defTabSz="900000" rtl="0" eaLnBrk="1" latinLnBrk="0" hangingPunct="1"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000" indent="-250000" algn="l" defTabSz="900000" rtl="0" eaLnBrk="1" latinLnBrk="0" hangingPunct="1">
              <a:buClr>
                <a:schemeClr val="accent1"/>
              </a:buClr>
              <a:buFont typeface="Arial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0000" indent="-250000" algn="l" defTabSz="900000" rtl="0" eaLnBrk="1" latinLnBrk="0" hangingPunct="1"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00000" indent="-250000" algn="l" defTabSz="900000" rtl="0" eaLnBrk="1" latinLnBrk="0" hangingPunct="1"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50000" indent="-250000" algn="l" defTabSz="900000" rtl="0" eaLnBrk="1" latinLnBrk="0" hangingPunct="1">
              <a:buClr>
                <a:schemeClr val="accent1"/>
              </a:buClr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9BD6FA6A-A86D-4D06-AFF9-1E656D8048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tsFooter"/>
          <p:cNvSpPr txBox="1"/>
          <p:nvPr userDrawn="1"/>
        </p:nvSpPr>
        <p:spPr>
          <a:xfrm>
            <a:off x="1800000" y="7200000"/>
            <a:ext cx="805680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Non-confidential</a:t>
            </a:r>
          </a:p>
        </p:txBody>
      </p:sp>
      <p:sp>
        <p:nvSpPr>
          <p:cNvPr id="3" name="ctsMasterTextPlaceholder"/>
          <p:cNvSpPr>
            <a:spLocks noGrp="1"/>
          </p:cNvSpPr>
          <p:nvPr>
            <p:ph type="body" idx="1"/>
          </p:nvPr>
        </p:nvSpPr>
        <p:spPr bwMode="gray">
          <a:xfrm>
            <a:off x="414000" y="1655780"/>
            <a:ext cx="9864000" cy="52387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0" indent="0" algn="l" defTabSz="900000" rtl="0" eaLnBrk="1" latinLnBrk="0" hangingPunct="1">
              <a:spcBef>
                <a:spcPts val="400"/>
              </a:spcBef>
              <a:buFont typeface="Arial" panose="05020102010507070707" pitchFamily="18" charset="2"/>
              <a:buNone/>
            </a:pPr>
            <a:r>
              <a:rPr lang="en-GB" noProof="0" dirty="0" smtClean="0"/>
              <a:t>&lt;Insert text. To format bullets select ‘Increase / Decrease List level’ on the Home Ribbon&gt;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4000" y="568800"/>
            <a:ext cx="9864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&lt;INSERT TITLE&gt;</a:t>
            </a:r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7" r:id="rId4"/>
    <p:sldLayoutId id="2147483651" r:id="rId5"/>
    <p:sldLayoutId id="2147483656" r:id="rId6"/>
    <p:sldLayoutId id="2147483652" r:id="rId7"/>
    <p:sldLayoutId id="2147483658" r:id="rId8"/>
    <p:sldLayoutId id="2147483654" r:id="rId9"/>
    <p:sldLayoutId id="214748365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42" rtl="0" eaLnBrk="1" latinLnBrk="0" hangingPunct="1">
        <a:lnSpc>
          <a:spcPct val="80000"/>
        </a:lnSpc>
        <a:spcBef>
          <a:spcPct val="0"/>
        </a:spcBef>
        <a:buNone/>
        <a:defRPr sz="2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0000" rtl="0" eaLnBrk="1" latinLnBrk="0" hangingPunct="1">
        <a:spcBef>
          <a:spcPts val="1200"/>
        </a:spcBef>
        <a:buFont typeface="Arial" pitchFamily="34" charset="0"/>
        <a:buNone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00000" rtl="0" eaLnBrk="1" latinLnBrk="0" hangingPunct="1">
        <a:spcBef>
          <a:spcPts val="400"/>
        </a:spcBef>
        <a:buClr>
          <a:schemeClr val="accent1"/>
        </a:buClr>
        <a:buFont typeface="Wingdings 2" panose="05020102010507070707" pitchFamily="18" charset="2"/>
        <a:buChar char="¡"/>
        <a:defRPr lang="en-GB" sz="16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00000" rtl="0" eaLnBrk="1" latinLnBrk="0" hangingPunct="1">
        <a:spcBef>
          <a:spcPts val="40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9875" algn="l" defTabSz="900000" rtl="0" eaLnBrk="1" latinLnBrk="0" hangingPunct="1">
        <a:spcBef>
          <a:spcPts val="4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269875" algn="l" defTabSz="900000" rtl="0" eaLnBrk="1" latinLnBrk="0" hangingPunct="1">
        <a:spcBef>
          <a:spcPts val="4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49375" indent="-269875" algn="l" defTabSz="900000" rtl="0" eaLnBrk="1" latinLnBrk="0" hangingPunct="1">
        <a:spcBef>
          <a:spcPts val="400"/>
        </a:spcBef>
        <a:buClr>
          <a:schemeClr val="accent1"/>
        </a:buClr>
        <a:buFont typeface="Arial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269875" algn="l" defTabSz="900000" rtl="0" eaLnBrk="1" latinLnBrk="0" hangingPunct="1">
        <a:spcBef>
          <a:spcPts val="4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89125" indent="-269875" algn="l" defTabSz="900000" rtl="0" eaLnBrk="1" latinLnBrk="0" hangingPunct="1">
        <a:spcBef>
          <a:spcPts val="4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9000" indent="-269875" algn="l" defTabSz="900000" rtl="0" eaLnBrk="1" latinLnBrk="0" hangingPunct="1">
        <a:spcBef>
          <a:spcPts val="400"/>
        </a:spcBef>
        <a:buClr>
          <a:schemeClr val="accent1"/>
        </a:buClr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indent="0" algn="l" defTabSz="900000" rtl="0" eaLnBrk="1" latinLnBrk="0" hangingPunct="1">
        <a:buFont typeface="Arial" panose="05020102010507070707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50000" indent="-250000" algn="l" defTabSz="900000" rtl="0" eaLnBrk="1" latinLnBrk="0" hangingPunct="1">
        <a:buClr>
          <a:schemeClr val="accent1"/>
        </a:buClr>
        <a:buFont typeface="Wingdings 2" panose="05020102010507070707" pitchFamily="18" charset="2"/>
        <a:buChar char="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00000" indent="-250000" algn="l" defTabSz="900000" rtl="0" eaLnBrk="1" latinLnBrk="0" hangingPunct="1"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0000" indent="-250000" algn="l" defTabSz="900000" rtl="0" eaLnBrk="1" latinLnBrk="0" hangingPunct="1"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000" indent="-250000" algn="l" defTabSz="900000" rtl="0" eaLnBrk="1" latinLnBrk="0" hangingPunct="1">
        <a:buClr>
          <a:schemeClr val="accent1"/>
        </a:buClr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50000" indent="-250000" algn="l" defTabSz="900000" rtl="0" eaLnBrk="1" latinLnBrk="0" hangingPunct="1"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00000" indent="-250000" algn="l" defTabSz="900000" rtl="0" eaLnBrk="1" latinLnBrk="0" hangingPunct="1"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750000" indent="-250000" algn="l" defTabSz="900000" rtl="0" eaLnBrk="1" latinLnBrk="0" hangingPunct="1">
        <a:buClr>
          <a:schemeClr val="accent1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00000" indent="-250000" algn="l" defTabSz="900000" rtl="0" eaLnBrk="1" latinLnBrk="0" hangingPunct="1">
        <a:buClr>
          <a:schemeClr val="accent1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.uk/url?sa=i&amp;rct=j&amp;q=&amp;esrc=s&amp;source=imgres&amp;cd=&amp;cad=rja&amp;uact=8&amp;ved=0ahUKEwi31ZzdsOXSAhWJBcAKHd8TDbkQjRwIBw&amp;url=https://www.amazon.co.uk/d/87d/Kraft-Processed-Cheddar-Cheese-Block-250-Pack/B00476TDD8&amp;psig=AFQjCNH3EfVQJM88AxAqv-BWIec1gNu11w&amp;ust=149010953436360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fr/url?sa=i&amp;rct=j&amp;q=&amp;esrc=s&amp;source=imgres&amp;cd=&amp;cad=rja&amp;uact=8&amp;ved=0ahUKEwi51aHVw8nSAhXD6CYKHXPmAW4QjRwIBw&amp;url=https://en.wikipedia.org/wiki/Container_ship&amp;psig=AFQjCNFAWyL7V3rRpfZt2i6obH7711RYEw&amp;ust=1489152545165712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cid:image001.jpg@01D21B0F.15E0340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axpixel.freegreatpicture.com/Pharmacy-Medical-Capsule-Vitamin-Pill-Bless-You-1905067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Competition Policy and </a:t>
            </a:r>
            <a:r>
              <a:rPr lang="en-GB" dirty="0" smtClean="0"/>
              <a:t>Economic Development  </a:t>
            </a:r>
            <a:r>
              <a:rPr lang="en-GB" dirty="0"/>
              <a:t>– is there a link </a:t>
            </a:r>
            <a:r>
              <a:rPr lang="en-GB" dirty="0" smtClean="0"/>
              <a:t>for </a:t>
            </a:r>
            <a:r>
              <a:rPr lang="en-GB" smtClean="0"/>
              <a:t>Small Economies?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Slides accompanying lecture at the Fair Trading Commission of Barbados</a:t>
            </a:r>
          </a:p>
          <a:p>
            <a:r>
              <a:rPr lang="en-GB" dirty="0" smtClean="0"/>
              <a:t>John Davies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22006" y="1765908"/>
            <a:ext cx="9059705" cy="498819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 smtClean="0">
                <a:latin typeface="Calibri Light"/>
              </a:rPr>
              <a:t>“</a:t>
            </a:r>
            <a:r>
              <a:rPr lang="en-GB" sz="2000" dirty="0">
                <a:latin typeface="Calibri Light"/>
              </a:rPr>
              <a:t>The most competitive firms experienced productivity growth rates 3.8 - 4.6 percentage points higher than the least </a:t>
            </a:r>
            <a:r>
              <a:rPr lang="en-GB" sz="2000" dirty="0" smtClean="0">
                <a:latin typeface="Calibri Light"/>
              </a:rPr>
              <a:t>competitive</a:t>
            </a:r>
            <a:r>
              <a:rPr lang="en-US" sz="2000" dirty="0" smtClean="0">
                <a:latin typeface="Calibri Light"/>
              </a:rPr>
              <a:t>.”</a:t>
            </a:r>
          </a:p>
          <a:p>
            <a:pPr lvl="1"/>
            <a:r>
              <a:rPr lang="en-US" dirty="0">
                <a:latin typeface="Calibri Light"/>
              </a:rPr>
              <a:t>Nickell, Quarterly Journal of Economics 1996</a:t>
            </a:r>
          </a:p>
          <a:p>
            <a:r>
              <a:rPr lang="en-US" sz="2000" dirty="0" smtClean="0">
                <a:latin typeface="Calibri Light"/>
              </a:rPr>
              <a:t>More </a:t>
            </a:r>
            <a:r>
              <a:rPr lang="en-US" sz="2000" dirty="0">
                <a:latin typeface="Calibri Light"/>
              </a:rPr>
              <a:t>competition could increase productivity growth in South Africa by 2 – 2.5 percentage points per </a:t>
            </a:r>
            <a:r>
              <a:rPr lang="en-US" sz="2000" dirty="0" smtClean="0">
                <a:latin typeface="Calibri Light"/>
              </a:rPr>
              <a:t>year</a:t>
            </a:r>
          </a:p>
          <a:p>
            <a:pPr lvl="1"/>
            <a:r>
              <a:rPr lang="en-US" dirty="0" err="1">
                <a:latin typeface="Calibri Light"/>
              </a:rPr>
              <a:t>Aghion</a:t>
            </a:r>
            <a:r>
              <a:rPr lang="en-US" dirty="0">
                <a:latin typeface="Calibri Light"/>
              </a:rPr>
              <a:t>, </a:t>
            </a:r>
            <a:r>
              <a:rPr lang="en-GB" dirty="0">
                <a:latin typeface="Calibri Light"/>
              </a:rPr>
              <a:t>Review of Economics and Statistics, </a:t>
            </a:r>
            <a:r>
              <a:rPr lang="en-GB" dirty="0" smtClean="0">
                <a:latin typeface="Calibri Light"/>
              </a:rPr>
              <a:t>2009</a:t>
            </a:r>
          </a:p>
          <a:p>
            <a:r>
              <a:rPr lang="en-GB" sz="2000" dirty="0">
                <a:latin typeface="Calibri Light"/>
              </a:rPr>
              <a:t>Competition in electricity sectors led to labour productivity doubling or tripling in the UK, Chile and Argentina</a:t>
            </a:r>
          </a:p>
          <a:p>
            <a:pPr lvl="1"/>
            <a:r>
              <a:rPr lang="en-GB" dirty="0" err="1">
                <a:latin typeface="Calibri Light"/>
              </a:rPr>
              <a:t>Jamasb</a:t>
            </a:r>
            <a:r>
              <a:rPr lang="en-GB" dirty="0">
                <a:latin typeface="Calibri Light"/>
              </a:rPr>
              <a:t>, </a:t>
            </a:r>
            <a:r>
              <a:rPr lang="en-GB" dirty="0" err="1">
                <a:latin typeface="Calibri Light"/>
              </a:rPr>
              <a:t>Mota</a:t>
            </a:r>
            <a:r>
              <a:rPr lang="en-GB" dirty="0">
                <a:latin typeface="Calibri Light"/>
              </a:rPr>
              <a:t>, </a:t>
            </a:r>
            <a:r>
              <a:rPr lang="en-GB" dirty="0" err="1">
                <a:latin typeface="Calibri Light"/>
              </a:rPr>
              <a:t>Politt</a:t>
            </a:r>
            <a:r>
              <a:rPr lang="en-GB" dirty="0">
                <a:latin typeface="Calibri Light"/>
              </a:rPr>
              <a:t> and Newbery (2004)</a:t>
            </a:r>
          </a:p>
          <a:p>
            <a:r>
              <a:rPr lang="en-GB" sz="2000" dirty="0">
                <a:latin typeface="Calibri Light"/>
              </a:rPr>
              <a:t>Breaking up  cartels increases productivity growth for industries operating cartels</a:t>
            </a:r>
          </a:p>
          <a:p>
            <a:pPr lvl="1">
              <a:spcBef>
                <a:spcPts val="1200"/>
              </a:spcBef>
              <a:buSzPct val="100000"/>
              <a:buFont typeface="Wingdings 2"/>
              <a:buChar char="¡"/>
            </a:pPr>
            <a:r>
              <a:rPr lang="en-GB" sz="1800" dirty="0" err="1" smtClean="0">
                <a:latin typeface="Calibri Light"/>
              </a:rPr>
              <a:t>Zitzewitz</a:t>
            </a:r>
            <a:r>
              <a:rPr lang="en-GB" sz="1800" dirty="0" smtClean="0">
                <a:latin typeface="Calibri Light"/>
              </a:rPr>
              <a:t> (2003) looking at US Tobacco, </a:t>
            </a:r>
            <a:r>
              <a:rPr lang="en-GB" sz="1800" dirty="0" err="1" smtClean="0">
                <a:latin typeface="Calibri Light"/>
              </a:rPr>
              <a:t>Symeonidis</a:t>
            </a:r>
            <a:r>
              <a:rPr lang="en-GB" sz="1800" dirty="0" smtClean="0">
                <a:latin typeface="Calibri Light"/>
              </a:rPr>
              <a:t> (2003) looking at UK cartel law </a:t>
            </a:r>
            <a:endParaRPr lang="en-GB" sz="1800" dirty="0">
              <a:latin typeface="Calibri Light"/>
            </a:endParaRPr>
          </a:p>
          <a:p>
            <a:r>
              <a:rPr lang="en-GB" sz="2400" dirty="0" smtClean="0">
                <a:latin typeface="Calibri Light"/>
              </a:rPr>
              <a:t>…and there is no ‘Asian exception’ studies beginning with Porter and </a:t>
            </a:r>
            <a:r>
              <a:rPr lang="en-GB" sz="2400" dirty="0" err="1" smtClean="0">
                <a:latin typeface="Calibri Light"/>
              </a:rPr>
              <a:t>Sakakibara</a:t>
            </a:r>
            <a:r>
              <a:rPr lang="en-GB" sz="2400" dirty="0" smtClean="0">
                <a:latin typeface="Calibri Light"/>
              </a:rPr>
              <a:t> have found such effects in Japan and Korea (not many studies yet in China!)</a:t>
            </a:r>
            <a:endParaRPr lang="en-GB" sz="2400" dirty="0">
              <a:latin typeface="Calibri Light"/>
            </a:endParaRPr>
          </a:p>
          <a:p>
            <a:endParaRPr lang="en-GB" sz="3200" dirty="0">
              <a:latin typeface="Calibri Light"/>
            </a:endParaRPr>
          </a:p>
          <a:p>
            <a:endParaRPr lang="en-GB" sz="3200" dirty="0" smtClean="0">
              <a:latin typeface="Calibri Light"/>
            </a:endParaRPr>
          </a:p>
          <a:p>
            <a:endParaRPr lang="en-GB" sz="3200" dirty="0">
              <a:latin typeface="Calibri Light"/>
            </a:endParaRPr>
          </a:p>
          <a:p>
            <a:endParaRPr lang="en-GB" sz="2000" dirty="0">
              <a:latin typeface="Calibri 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501" y="549549"/>
            <a:ext cx="9864000" cy="432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Competition drives Productivity and growth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increasing number of Economic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3"/>
          <a:stretch/>
        </p:blipFill>
        <p:spPr bwMode="auto">
          <a:xfrm>
            <a:off x="1148869" y="1517930"/>
            <a:ext cx="8294934" cy="44683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Productivity and growth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…in developing countries too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13488" y="2495424"/>
            <a:ext cx="851381" cy="3434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64"/>
          </a:p>
        </p:txBody>
      </p:sp>
      <p:sp>
        <p:nvSpPr>
          <p:cNvPr id="12" name="Rectangle 11"/>
          <p:cNvSpPr/>
          <p:nvPr/>
        </p:nvSpPr>
        <p:spPr>
          <a:xfrm>
            <a:off x="400831" y="1336021"/>
            <a:ext cx="8645920" cy="363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64" i="1" dirty="0"/>
              <a:t>Increase in multi-factor productivity compared to regulatory stance</a:t>
            </a:r>
            <a:endParaRPr lang="en-GB" sz="1764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939179" y="2387780"/>
            <a:ext cx="0" cy="2965154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-440008" y="3620610"/>
            <a:ext cx="2181175" cy="49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46" dirty="0"/>
              <a:t>Faster growing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42548" y="6599439"/>
            <a:ext cx="6419607" cy="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73563" y="6599439"/>
            <a:ext cx="6557131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64" i="1" dirty="0"/>
              <a:t>Source: OECD, using Indian National Accounts statistics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2290" y="5964536"/>
            <a:ext cx="2306401" cy="4994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646" dirty="0"/>
              <a:t>More regulated</a:t>
            </a:r>
          </a:p>
        </p:txBody>
      </p:sp>
    </p:spTree>
    <p:extLst>
      <p:ext uri="{BB962C8B-B14F-4D97-AF65-F5344CB8AC3E}">
        <p14:creationId xmlns:p14="http://schemas.microsoft.com/office/powerpoint/2010/main" val="30181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Productivity and growth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Economic studies: Asia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 t="21009" r="62172" b="29904"/>
          <a:stretch/>
        </p:blipFill>
        <p:spPr bwMode="auto">
          <a:xfrm>
            <a:off x="3826072" y="1097328"/>
            <a:ext cx="6778050" cy="355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6749" y="6658992"/>
            <a:ext cx="8997053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64" i="1" dirty="0"/>
              <a:t>Source: Hsieh and </a:t>
            </a:r>
            <a:r>
              <a:rPr lang="en-GB" sz="1764" i="1" dirty="0" err="1"/>
              <a:t>Klenow</a:t>
            </a:r>
            <a:r>
              <a:rPr lang="en-GB" sz="1764" i="1" dirty="0"/>
              <a:t> (</a:t>
            </a:r>
            <a:r>
              <a:rPr lang="en-GB" sz="1764" i="1" dirty="0" smtClean="0"/>
              <a:t>2012), Quarterly Journal of Economics</a:t>
            </a:r>
            <a:endParaRPr lang="en-GB" sz="1764" i="1" dirty="0"/>
          </a:p>
        </p:txBody>
      </p:sp>
      <p:sp>
        <p:nvSpPr>
          <p:cNvPr id="9" name="Content Placeholder 1"/>
          <p:cNvSpPr>
            <a:spLocks noGrp="1"/>
          </p:cNvSpPr>
          <p:nvPr>
            <p:ph idx="4294967295"/>
          </p:nvPr>
        </p:nvSpPr>
        <p:spPr>
          <a:xfrm>
            <a:off x="464695" y="1636700"/>
            <a:ext cx="3573905" cy="25155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India</a:t>
            </a:r>
            <a:r>
              <a:rPr lang="en-GB" sz="2800" dirty="0" smtClean="0"/>
              <a:t> </a:t>
            </a:r>
            <a:r>
              <a:rPr lang="en-GB" sz="2800" dirty="0"/>
              <a:t>can rapidly increase productivity by putting pressure on its long ‘tail’ of inefficient firms</a:t>
            </a:r>
          </a:p>
          <a:p>
            <a:pPr algn="r"/>
            <a:endParaRPr lang="en-US" sz="2800" i="1" dirty="0"/>
          </a:p>
          <a:p>
            <a:pPr algn="r"/>
            <a:endParaRPr lang="en-US" sz="2800" i="1" dirty="0"/>
          </a:p>
          <a:p>
            <a:pPr algn="r"/>
            <a:r>
              <a:rPr lang="en-US" sz="2800" i="1" dirty="0"/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5" t="21009" r="23964" b="29904"/>
          <a:stretch/>
        </p:blipFill>
        <p:spPr bwMode="auto">
          <a:xfrm>
            <a:off x="3886032" y="3717377"/>
            <a:ext cx="6539879" cy="354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45574" y="4047344"/>
            <a:ext cx="1678898" cy="434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4919531" y="4482059"/>
            <a:ext cx="192539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United States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16522" y="1621436"/>
            <a:ext cx="1678898" cy="434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dirty="0" err="1" smtClean="0"/>
          </a:p>
        </p:txBody>
      </p:sp>
      <p:sp>
        <p:nvSpPr>
          <p:cNvPr id="11" name="TextBox 10"/>
          <p:cNvSpPr txBox="1"/>
          <p:nvPr/>
        </p:nvSpPr>
        <p:spPr>
          <a:xfrm>
            <a:off x="5615234" y="2058649"/>
            <a:ext cx="69570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India</a:t>
            </a:r>
          </a:p>
        </p:txBody>
      </p:sp>
    </p:spTree>
    <p:extLst>
      <p:ext uri="{BB962C8B-B14F-4D97-AF65-F5344CB8AC3E}">
        <p14:creationId xmlns:p14="http://schemas.microsoft.com/office/powerpoint/2010/main" val="29571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The social dimension?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7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Distributional outcomes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The </a:t>
            </a:r>
            <a:r>
              <a:rPr lang="fr-FR" dirty="0" err="1" smtClean="0"/>
              <a:t>poor</a:t>
            </a:r>
            <a:r>
              <a:rPr lang="fr-FR" dirty="0" smtClean="0"/>
              <a:t> </a:t>
            </a:r>
            <a:r>
              <a:rPr lang="fr-FR" dirty="0" err="1" smtClean="0"/>
              <a:t>suffer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price</a:t>
            </a:r>
            <a:r>
              <a:rPr lang="fr-FR" dirty="0" smtClean="0"/>
              <a:t>-fixing</a:t>
            </a:r>
            <a:endParaRPr lang="en-GB" dirty="0"/>
          </a:p>
        </p:txBody>
      </p:sp>
      <p:pic>
        <p:nvPicPr>
          <p:cNvPr id="6" name="Picture 2" descr="C:\Users\capobianco_a\AppData\Local\Microsoft\Windows\Temporary Internet Files\Content.Outlook\VK3XNCS7\Price Fixing_640p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47"/>
          <a:stretch/>
        </p:blipFill>
        <p:spPr bwMode="auto">
          <a:xfrm>
            <a:off x="1169234" y="1446175"/>
            <a:ext cx="8109678" cy="543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6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Distributional outcomes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Monopolies can create inequality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110" y="2789695"/>
            <a:ext cx="5659600" cy="39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"/>
          <p:cNvSpPr>
            <a:spLocks noGrp="1"/>
          </p:cNvSpPr>
          <p:nvPr>
            <p:ph idx="4294967295"/>
          </p:nvPr>
        </p:nvSpPr>
        <p:spPr>
          <a:xfrm>
            <a:off x="822006" y="1765908"/>
            <a:ext cx="3486523" cy="49881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400" dirty="0" smtClean="0"/>
              <a:t>Cartels and monopoly:</a:t>
            </a:r>
          </a:p>
          <a:p>
            <a:pPr lvl="1"/>
            <a:r>
              <a:rPr lang="en-GB" sz="2400" dirty="0" smtClean="0"/>
              <a:t>Raise prices for everyone; and</a:t>
            </a:r>
          </a:p>
          <a:p>
            <a:pPr lvl="1"/>
            <a:r>
              <a:rPr lang="en-GB" sz="2400" dirty="0" smtClean="0"/>
              <a:t>Increase income for holders of financial wealth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 smtClean="0"/>
              <a:t>Some (over) simple calculations can help </a:t>
            </a:r>
            <a:r>
              <a:rPr lang="en-GB" sz="2400" dirty="0"/>
              <a:t> </a:t>
            </a:r>
            <a:r>
              <a:rPr lang="en-GB" sz="2400" dirty="0" smtClean="0"/>
              <a:t> </a:t>
            </a:r>
            <a:r>
              <a:rPr lang="en-GB" sz="2400" dirty="0" smtClean="0"/>
              <a:t>quantify </a:t>
            </a:r>
            <a:r>
              <a:rPr lang="en-GB" sz="2400" dirty="0" smtClean="0"/>
              <a:t>the effect of this</a:t>
            </a:r>
          </a:p>
          <a:p>
            <a:endParaRPr lang="en-GB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630820" y="6783594"/>
            <a:ext cx="2301889" cy="5815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i="1" dirty="0" smtClean="0"/>
              <a:t>Source: OECD 2016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9515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…and it’s not just economic outcomes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Monopolies can corrupt the political process</a:t>
            </a:r>
            <a:endParaRPr lang="en-GB" dirty="0"/>
          </a:p>
        </p:txBody>
      </p:sp>
      <p:pic>
        <p:nvPicPr>
          <p:cNvPr id="1026" name="Picture 2" descr="\\FS-CH-1.main.oecd.org\Users2\Davies_J\MyDocsJan2012\My Pictures\5771500_f5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5001" r="1701" b="7362"/>
          <a:stretch/>
        </p:blipFill>
        <p:spPr bwMode="auto">
          <a:xfrm>
            <a:off x="1330079" y="1967915"/>
            <a:ext cx="8079653" cy="48637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3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Some ‘small country’ considerations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9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 smtClean="0"/>
              <a:t>The basic principles and evidence apply, in all countries.  There is anyway a ‘continuum’ of countries – UK significantly smaller than the EU!</a:t>
            </a:r>
          </a:p>
          <a:p>
            <a:r>
              <a:rPr lang="en-GB" sz="2400" dirty="0" smtClean="0"/>
              <a:t>A few things to bear in mind:</a:t>
            </a:r>
          </a:p>
          <a:p>
            <a:pPr marL="555625" lvl="1" indent="-285750">
              <a:buSzPct val="100000"/>
              <a:buFont typeface="Wingdings 2"/>
              <a:buChar char="¡"/>
            </a:pPr>
            <a:r>
              <a:rPr lang="en-GB" sz="2000" dirty="0" smtClean="0">
                <a:latin typeface="Calibri Light"/>
              </a:rPr>
              <a:t>Important to preserve what little competition there is:</a:t>
            </a:r>
          </a:p>
          <a:p>
            <a:pPr marL="825500" lvl="2" indent="-285750">
              <a:buSzPct val="100000"/>
              <a:buFont typeface="Wingdings 2"/>
              <a:buChar char="¡"/>
            </a:pPr>
            <a:r>
              <a:rPr lang="en-GB" sz="1800" dirty="0" smtClean="0">
                <a:latin typeface="Calibri Light"/>
              </a:rPr>
              <a:t>do not adjust ‘structural presumptions’ to allow e.g. a 3-2 merger that a larger jurisdiction would not allow</a:t>
            </a:r>
          </a:p>
          <a:p>
            <a:pPr marL="825500" lvl="2" indent="-285750">
              <a:buSzPct val="100000"/>
              <a:buFont typeface="Wingdings 2"/>
              <a:buChar char="¡"/>
            </a:pPr>
            <a:r>
              <a:rPr lang="en-GB" sz="1800" dirty="0" smtClean="0">
                <a:latin typeface="Calibri Light"/>
              </a:rPr>
              <a:t>tough action against excluding competitors</a:t>
            </a:r>
          </a:p>
          <a:p>
            <a:pPr marL="555625" lvl="1" indent="-285750">
              <a:buSzPct val="100000"/>
              <a:buFont typeface="Wingdings 2"/>
              <a:buChar char="¡"/>
            </a:pPr>
            <a:r>
              <a:rPr lang="en-GB" sz="2000" dirty="0" smtClean="0">
                <a:latin typeface="Calibri Light"/>
              </a:rPr>
              <a:t>Importance of distribution rights for importers?</a:t>
            </a:r>
          </a:p>
          <a:p>
            <a:pPr marL="555625" lvl="1" indent="-285750">
              <a:buSzPct val="100000"/>
              <a:buFont typeface="Wingdings 2"/>
              <a:buChar char="¡"/>
            </a:pPr>
            <a:r>
              <a:rPr lang="en-GB" sz="2000" dirty="0" smtClean="0">
                <a:latin typeface="Calibri Light"/>
              </a:rPr>
              <a:t>Government constraints on competition might be particularly important – significant advocacy role</a:t>
            </a:r>
          </a:p>
          <a:p>
            <a:pPr marL="555625" lvl="1" indent="-285750">
              <a:buSzPct val="100000"/>
              <a:buFont typeface="Wingdings 2"/>
              <a:buChar char="¡"/>
            </a:pPr>
            <a:r>
              <a:rPr lang="en-GB" sz="2000" dirty="0" smtClean="0">
                <a:latin typeface="Calibri Light"/>
              </a:rPr>
              <a:t>Collusion might be easier to sustain without explicit communication</a:t>
            </a:r>
          </a:p>
          <a:p>
            <a:pPr marL="555625" lvl="1" indent="-285750">
              <a:buSzPct val="100000"/>
              <a:buFont typeface="Wingdings 2"/>
              <a:buChar char="¡"/>
            </a:pPr>
            <a:r>
              <a:rPr lang="en-GB" sz="2000" dirty="0" smtClean="0">
                <a:latin typeface="Calibri Light"/>
              </a:rPr>
              <a:t>Freeing up international trade and investment likely to have particularly strong effect on competition</a:t>
            </a:r>
          </a:p>
          <a:p>
            <a:pPr marL="555625" lvl="1" indent="-285750">
              <a:buSzPct val="100000"/>
              <a:buFont typeface="Wingdings 2"/>
              <a:buChar char="¡"/>
            </a:pPr>
            <a:r>
              <a:rPr lang="en-GB" sz="2000" dirty="0" smtClean="0">
                <a:latin typeface="Calibri Light"/>
              </a:rPr>
              <a:t>… leading to a dualistic economy in which sectors exposed to international competition and sectors protected from such competition behave differently – the latter should be the focus</a:t>
            </a:r>
            <a:endParaRPr lang="en-GB" sz="2000" dirty="0">
              <a:latin typeface="Calibri 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Small country considerations?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7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Encouraging entry is more important than anything else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14001" y="1655780"/>
            <a:ext cx="4142502" cy="5039488"/>
          </a:xfrm>
        </p:spPr>
        <p:txBody>
          <a:bodyPr/>
          <a:lstStyle/>
          <a:p>
            <a:r>
              <a:rPr lang="en-GB" sz="2000" dirty="0" smtClean="0"/>
              <a:t>Competition Commission of Mauritius very first case launched late 2009: abuse of dominance by importer of Kraft cheese</a:t>
            </a:r>
          </a:p>
          <a:p>
            <a:r>
              <a:rPr lang="en-GB" sz="2000" dirty="0"/>
              <a:t>Commission found the importer to be in breach, ordered renegotiation of agreements with supermarkets, 2011.</a:t>
            </a:r>
          </a:p>
          <a:p>
            <a:r>
              <a:rPr lang="en-GB" sz="2000" dirty="0"/>
              <a:t>A review of the case, two years later, found that two new entrants had appeared, capturing significant </a:t>
            </a:r>
            <a:r>
              <a:rPr lang="en-GB" sz="2000" dirty="0" smtClean="0"/>
              <a:t>market </a:t>
            </a:r>
            <a:r>
              <a:rPr lang="en-GB" sz="2000" dirty="0"/>
              <a:t>share.</a:t>
            </a:r>
            <a:endParaRPr lang="en-US" sz="2000" dirty="0"/>
          </a:p>
          <a:p>
            <a:endParaRPr lang="en-GB" sz="2000" dirty="0"/>
          </a:p>
        </p:txBody>
      </p:sp>
      <p:pic>
        <p:nvPicPr>
          <p:cNvPr id="3074" name="Picture 2" descr="Image result for kraft cheese bloc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35" y="5023649"/>
            <a:ext cx="2251816" cy="205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95" y="2526225"/>
            <a:ext cx="5612610" cy="466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4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22006" y="1765908"/>
            <a:ext cx="9059705" cy="49881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Immediate economic benefits of actions by competition authorities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Deterrent effects of existence of competition authority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Longer term economic benefits: productivity growth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Broader economic benefits: the social dimension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Some (additional) small country considerations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(time permitting) – the international dimension.  What outlook for competitive markets in the world of Trump and Brexit?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competition policy and small country development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14000" y="1655780"/>
            <a:ext cx="9538522" cy="5238733"/>
          </a:xfrm>
        </p:spPr>
        <p:txBody>
          <a:bodyPr/>
          <a:lstStyle/>
          <a:p>
            <a:pPr lvl="1">
              <a:buSzPct val="100000"/>
              <a:buFont typeface="Wingdings 2"/>
              <a:buChar char="¡"/>
            </a:pPr>
            <a:r>
              <a:rPr lang="en-GB" sz="2400" dirty="0" smtClean="0">
                <a:latin typeface="Calibri Light"/>
              </a:rPr>
              <a:t>Open developing economies uniquely exposed to international cartels, as we have seen</a:t>
            </a:r>
          </a:p>
          <a:p>
            <a:pPr lvl="1">
              <a:buSzPct val="100000"/>
              <a:buFont typeface="Wingdings 2"/>
              <a:buChar char="¡"/>
            </a:pPr>
            <a:r>
              <a:rPr lang="en-GB" sz="2400" dirty="0" smtClean="0">
                <a:latin typeface="Calibri Light"/>
              </a:rPr>
              <a:t>Prosecute on basis of effects following investigations at global level</a:t>
            </a:r>
          </a:p>
          <a:p>
            <a:pPr lvl="1">
              <a:buSzPct val="100000"/>
              <a:buFont typeface="Wingdings 2"/>
              <a:buChar char="¡"/>
            </a:pPr>
            <a:r>
              <a:rPr lang="en-GB" sz="2400" dirty="0" smtClean="0">
                <a:latin typeface="Calibri Light"/>
              </a:rPr>
              <a:t>Developing countries especially need to put pressure on competition agencies to speak out against export cartels:</a:t>
            </a:r>
          </a:p>
          <a:p>
            <a:pPr lvl="2">
              <a:buSzPct val="100000"/>
              <a:buFont typeface="Wingdings 2"/>
              <a:buChar char="¡"/>
            </a:pPr>
            <a:r>
              <a:rPr lang="en-GB" sz="2000" dirty="0" smtClean="0"/>
              <a:t>Between </a:t>
            </a:r>
            <a:r>
              <a:rPr lang="en-GB" sz="2000" dirty="0"/>
              <a:t>2011 and 2020, </a:t>
            </a:r>
            <a:r>
              <a:rPr lang="en-GB" sz="2000" dirty="0" smtClean="0"/>
              <a:t>Chinese consumers will have </a:t>
            </a:r>
            <a:r>
              <a:rPr lang="en-GB" sz="2000" dirty="0"/>
              <a:t>paid an average </a:t>
            </a:r>
            <a:r>
              <a:rPr lang="en-GB" sz="2000" dirty="0">
                <a:solidFill>
                  <a:srgbClr val="FF0000"/>
                </a:solidFill>
              </a:rPr>
              <a:t>overcharge of </a:t>
            </a:r>
            <a:r>
              <a:rPr lang="en-GB" sz="2000" dirty="0" smtClean="0">
                <a:solidFill>
                  <a:srgbClr val="FF0000"/>
                </a:solidFill>
              </a:rPr>
              <a:t>USD </a:t>
            </a:r>
            <a:r>
              <a:rPr lang="en-GB" sz="2000" dirty="0">
                <a:solidFill>
                  <a:srgbClr val="FF0000"/>
                </a:solidFill>
              </a:rPr>
              <a:t>900 million </a:t>
            </a:r>
            <a:r>
              <a:rPr lang="en-GB" sz="2000" dirty="0"/>
              <a:t>a year as a result of </a:t>
            </a:r>
            <a:r>
              <a:rPr lang="en-GB" sz="2000" dirty="0" smtClean="0"/>
              <a:t>the potash </a:t>
            </a:r>
            <a:r>
              <a:rPr lang="en-GB" sz="2000" dirty="0"/>
              <a:t>export </a:t>
            </a:r>
            <a:r>
              <a:rPr lang="en-GB" sz="2000" dirty="0" smtClean="0"/>
              <a:t>cartel. </a:t>
            </a:r>
            <a:r>
              <a:rPr lang="en-GB" sz="2000" dirty="0"/>
              <a:t>India’s situation is even </a:t>
            </a:r>
            <a:r>
              <a:rPr lang="en-GB" sz="2000" dirty="0" smtClean="0"/>
              <a:t>worse: average </a:t>
            </a:r>
            <a:r>
              <a:rPr lang="en-GB" sz="2000" dirty="0"/>
              <a:t>overcharge </a:t>
            </a:r>
            <a:r>
              <a:rPr lang="en-GB" sz="2000" dirty="0" smtClean="0"/>
              <a:t>USD 1.17 </a:t>
            </a:r>
            <a:r>
              <a:rPr lang="en-GB" sz="2000" dirty="0"/>
              <a:t>billion per year. </a:t>
            </a:r>
            <a:r>
              <a:rPr lang="en-GB" sz="2000" dirty="0" smtClean="0"/>
              <a:t> Jenny (2012)</a:t>
            </a:r>
          </a:p>
          <a:p>
            <a:pPr lvl="2">
              <a:buSzPct val="100000"/>
              <a:buFont typeface="Wingdings 2"/>
              <a:buChar char="¡"/>
            </a:pPr>
            <a:r>
              <a:rPr lang="en-GB" sz="2000" dirty="0" smtClean="0"/>
              <a:t>Jenny </a:t>
            </a:r>
            <a:r>
              <a:rPr lang="en-GB" sz="2000" dirty="0"/>
              <a:t>observed that if India continued its annual potash subsidy to poor farmers of USD 1.5 </a:t>
            </a:r>
            <a:r>
              <a:rPr lang="en-GB" sz="2000" dirty="0" smtClean="0"/>
              <a:t>billion, </a:t>
            </a:r>
            <a:r>
              <a:rPr lang="en-GB" sz="2000" dirty="0" smtClean="0">
                <a:solidFill>
                  <a:srgbClr val="FF0000"/>
                </a:solidFill>
              </a:rPr>
              <a:t>between </a:t>
            </a:r>
            <a:r>
              <a:rPr lang="en-GB" sz="2000" dirty="0">
                <a:solidFill>
                  <a:srgbClr val="FF0000"/>
                </a:solidFill>
              </a:rPr>
              <a:t>80% and 100% of that subsidy would serve only to pay for the monopoly rent that the potash cartelists </a:t>
            </a:r>
            <a:r>
              <a:rPr lang="en-GB" sz="2000" dirty="0" smtClean="0">
                <a:solidFill>
                  <a:srgbClr val="FF0000"/>
                </a:solidFill>
              </a:rPr>
              <a:t>are collecting</a:t>
            </a:r>
            <a:r>
              <a:rPr lang="en-GB" sz="2000" dirty="0">
                <a:solidFill>
                  <a:srgbClr val="FF0000"/>
                </a:solidFill>
              </a:rPr>
              <a:t>.</a:t>
            </a:r>
            <a:endParaRPr lang="en-GB" sz="2000" dirty="0">
              <a:solidFill>
                <a:srgbClr val="FF0000"/>
              </a:solidFill>
              <a:latin typeface="Calibri Light"/>
            </a:endParaRPr>
          </a:p>
          <a:p>
            <a:pPr lvl="1">
              <a:buSzPct val="100000"/>
              <a:buFont typeface="Wingdings 2"/>
              <a:buChar char="¡"/>
            </a:pPr>
            <a:r>
              <a:rPr lang="en-GB" sz="2400" dirty="0" smtClean="0">
                <a:latin typeface="Calibri Light"/>
              </a:rPr>
              <a:t>Regional enforcement – </a:t>
            </a:r>
            <a:r>
              <a:rPr lang="en-GB" sz="2400" dirty="0" err="1" smtClean="0">
                <a:latin typeface="Calibri Light"/>
              </a:rPr>
              <a:t>eg</a:t>
            </a:r>
            <a:r>
              <a:rPr lang="en-GB" sz="2400" dirty="0" smtClean="0">
                <a:latin typeface="Calibri Light"/>
              </a:rPr>
              <a:t> CARICOM, EU, WAEMU, COMESA – are a good way to overcome the disadvantages of being small (while keeping benefits)</a:t>
            </a:r>
          </a:p>
          <a:p>
            <a:pPr lvl="1">
              <a:buSzPct val="100000"/>
              <a:buFont typeface="Wingdings 2"/>
              <a:buChar char="¡"/>
            </a:pPr>
            <a:r>
              <a:rPr lang="en-GB" sz="2400" dirty="0" smtClean="0">
                <a:latin typeface="Calibri Light"/>
              </a:rPr>
              <a:t>South-South groupings might be the only hope for further international integration, for the next few years at least… alas.</a:t>
            </a:r>
            <a:endParaRPr lang="en-GB" sz="2400" dirty="0">
              <a:latin typeface="Calibri 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international dimension is crucial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3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(no)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6.  Is globalisation over?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0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100+ jurisdictions with antitrust law, so global mergers face many hurdles…</a:t>
            </a:r>
            <a:endParaRPr lang="en-GB" dirty="0"/>
          </a:p>
        </p:txBody>
      </p:sp>
      <p:pic>
        <p:nvPicPr>
          <p:cNvPr id="1026" name="Picture 2" descr="CSA Mine Glencore Xstr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82" y="1477949"/>
            <a:ext cx="9514245" cy="309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0883" y="4615198"/>
            <a:ext cx="9322586" cy="2059688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275089"/>
            <a:r>
              <a:rPr lang="en-GB" sz="2700" dirty="0">
                <a:solidFill>
                  <a:srgbClr val="FF0000"/>
                </a:solidFill>
                <a:latin typeface="+mj-lt"/>
              </a:rPr>
              <a:t>Glencore/Xstrata - $90bn combined value </a:t>
            </a:r>
          </a:p>
          <a:p>
            <a:pPr marL="521437" indent="-246348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04/2012: Deal proposed</a:t>
            </a:r>
          </a:p>
          <a:p>
            <a:pPr marL="521437" indent="-246348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07/2012: Australia and US clear without conditions</a:t>
            </a:r>
          </a:p>
          <a:p>
            <a:pPr marL="521437" indent="-246348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11/2012: European Commission clears, if parties sell stake in </a:t>
            </a:r>
            <a:r>
              <a:rPr lang="en-GB" sz="2000" dirty="0" err="1">
                <a:latin typeface="+mj-lt"/>
              </a:rPr>
              <a:t>Nystar</a:t>
            </a:r>
            <a:r>
              <a:rPr lang="en-GB" sz="2000" dirty="0">
                <a:latin typeface="+mj-lt"/>
              </a:rPr>
              <a:t> (zinc producer)</a:t>
            </a:r>
          </a:p>
          <a:p>
            <a:pPr marL="521437" indent="-246348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01/2013: South Africa clears, with some undertakings</a:t>
            </a:r>
          </a:p>
          <a:p>
            <a:pPr marL="521437" indent="-246348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04/2013: China MOFCOM clears, if parties sell Las </a:t>
            </a:r>
            <a:r>
              <a:rPr lang="en-GB" sz="2000" dirty="0" err="1">
                <a:latin typeface="+mj-lt"/>
              </a:rPr>
              <a:t>Bambas</a:t>
            </a:r>
            <a:r>
              <a:rPr lang="en-GB" sz="2000" dirty="0">
                <a:latin typeface="+mj-lt"/>
              </a:rPr>
              <a:t> copper mine in Peru </a:t>
            </a:r>
          </a:p>
        </p:txBody>
      </p:sp>
    </p:spTree>
    <p:extLst>
      <p:ext uri="{BB962C8B-B14F-4D97-AF65-F5344CB8AC3E}">
        <p14:creationId xmlns:p14="http://schemas.microsoft.com/office/powerpoint/2010/main" val="14425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Globalisation still has a long way to go</a:t>
            </a:r>
            <a:br>
              <a:rPr lang="en-GB" dirty="0" smtClean="0"/>
            </a:br>
            <a:r>
              <a:rPr lang="en-GB" dirty="0" err="1" smtClean="0">
                <a:solidFill>
                  <a:srgbClr val="FF0000"/>
                </a:solidFill>
              </a:rPr>
              <a:t>oecd</a:t>
            </a:r>
            <a:r>
              <a:rPr lang="en-GB" dirty="0" smtClean="0">
                <a:solidFill>
                  <a:srgbClr val="FF0000"/>
                </a:solidFill>
              </a:rPr>
              <a:t> and other projections suggest it has just started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2" t="12222" r="52379" b="21391"/>
          <a:stretch/>
        </p:blipFill>
        <p:spPr bwMode="auto">
          <a:xfrm>
            <a:off x="3387738" y="2060570"/>
            <a:ext cx="2863122" cy="489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3" t="26236" r="13547" b="21391"/>
          <a:stretch/>
        </p:blipFill>
        <p:spPr bwMode="auto">
          <a:xfrm>
            <a:off x="5876105" y="2218537"/>
            <a:ext cx="4352691" cy="38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62886" y="2060570"/>
            <a:ext cx="2203554" cy="667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dirty="0" err="1" smtClean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21666" y="2394386"/>
            <a:ext cx="1873771" cy="5586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74129" y="5085635"/>
            <a:ext cx="1873771" cy="5586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696" y="1966895"/>
            <a:ext cx="2473338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/>
              <a:t>Almost 400% increase in global trade 2012 – 2060, driven by emerging economies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264664" y="6470886"/>
            <a:ext cx="5668046" cy="5815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i="1" dirty="0" smtClean="0"/>
              <a:t>Source</a:t>
            </a:r>
            <a:r>
              <a:rPr lang="en-GB" sz="1600" i="1" dirty="0"/>
              <a:t>: Johansson and </a:t>
            </a:r>
            <a:r>
              <a:rPr lang="en-GB" sz="1600" i="1" dirty="0" err="1"/>
              <a:t>Olaberria</a:t>
            </a:r>
            <a:r>
              <a:rPr lang="en-GB" sz="1600" i="1" dirty="0"/>
              <a:t>, “Long-run patterns of trade and specialisation”, OECD Economics Working Paper 1136</a:t>
            </a:r>
          </a:p>
        </p:txBody>
      </p:sp>
    </p:spTree>
    <p:extLst>
      <p:ext uri="{BB962C8B-B14F-4D97-AF65-F5344CB8AC3E}">
        <p14:creationId xmlns:p14="http://schemas.microsoft.com/office/powerpoint/2010/main" val="18661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440" y="523829"/>
            <a:ext cx="9864000" cy="432000"/>
          </a:xfrm>
        </p:spPr>
        <p:txBody>
          <a:bodyPr/>
          <a:lstStyle/>
          <a:p>
            <a:r>
              <a:rPr lang="en-GB" dirty="0" smtClean="0"/>
              <a:t>Globalisation still has a long way to go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trade growth is driven by technology, not policy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2" descr="Image result for shipping containers new yor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0" y="1554802"/>
            <a:ext cx="5098596" cy="329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59690" y="1917879"/>
            <a:ext cx="4140958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dirty="0" smtClean="0"/>
              <a:t>“In </a:t>
            </a:r>
            <a:r>
              <a:rPr lang="en-GB" sz="2800" dirty="0"/>
              <a:t>other words, containers have boosted globalisation more than all trade agreements in the past 50 years put together. Not bad for a simple box</a:t>
            </a:r>
            <a:r>
              <a:rPr lang="en-GB" sz="2800" dirty="0" smtClean="0"/>
              <a:t>.”</a:t>
            </a:r>
          </a:p>
          <a:p>
            <a:pPr algn="r"/>
            <a:r>
              <a:rPr lang="en-GB" sz="2800" i="1" dirty="0" smtClean="0">
                <a:latin typeface="Calibri Light"/>
              </a:rPr>
              <a:t>The Economist</a:t>
            </a:r>
            <a:endParaRPr lang="en-GB" sz="2800" i="1" dirty="0">
              <a:latin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540" y="4950511"/>
            <a:ext cx="509859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dirty="0" smtClean="0"/>
              <a:t>Containerisation boosted trade on a bilateral route by 700%</a:t>
            </a:r>
          </a:p>
          <a:p>
            <a:pPr algn="r"/>
            <a:r>
              <a:rPr lang="en-GB" dirty="0" smtClean="0"/>
              <a:t>Bernofen (2016)</a:t>
            </a:r>
          </a:p>
        </p:txBody>
      </p:sp>
    </p:spTree>
    <p:extLst>
      <p:ext uri="{BB962C8B-B14F-4D97-AF65-F5344CB8AC3E}">
        <p14:creationId xmlns:p14="http://schemas.microsoft.com/office/powerpoint/2010/main" val="12025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Globalisation still has a long way to go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most economies are intensely local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5829" b="41418"/>
          <a:stretch/>
        </p:blipFill>
        <p:spPr bwMode="auto">
          <a:xfrm>
            <a:off x="1999552" y="2353456"/>
            <a:ext cx="8287685" cy="385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4597" y="1904506"/>
            <a:ext cx="2473338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/>
              <a:t>Trade models still find very important distance effects</a:t>
            </a:r>
          </a:p>
          <a:p>
            <a:endParaRPr lang="en-GB" sz="2800" dirty="0"/>
          </a:p>
          <a:p>
            <a:r>
              <a:rPr lang="en-GB" sz="2800" dirty="0" smtClean="0"/>
              <a:t>DHL’s Global Connectedness Index illustrates this in a very effective way!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r="33648" b="94410"/>
          <a:stretch/>
        </p:blipFill>
        <p:spPr bwMode="auto">
          <a:xfrm>
            <a:off x="2856490" y="1644633"/>
            <a:ext cx="5448061" cy="40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4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Globalisation still has a long way to go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most economies are intensely local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531" y="1645744"/>
            <a:ext cx="6890919" cy="510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9666" y="1843789"/>
            <a:ext cx="2488367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 smtClean="0"/>
              <a:t>NB: relates only to merchandise exports, so excludes tourism, financial services and doubtless a lot else that is much more important than goods exports!</a:t>
            </a:r>
          </a:p>
        </p:txBody>
      </p:sp>
    </p:spTree>
    <p:extLst>
      <p:ext uri="{BB962C8B-B14F-4D97-AF65-F5344CB8AC3E}">
        <p14:creationId xmlns:p14="http://schemas.microsoft.com/office/powerpoint/2010/main" val="5929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…and with global supply chains we need internationally ‘joined up’ competition policy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6" y="2210008"/>
            <a:ext cx="9612033" cy="435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5786" y="1644134"/>
            <a:ext cx="38626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b="1" dirty="0" smtClean="0"/>
              <a:t>How to build a laptop computer</a:t>
            </a:r>
          </a:p>
        </p:txBody>
      </p:sp>
    </p:spTree>
    <p:extLst>
      <p:ext uri="{BB962C8B-B14F-4D97-AF65-F5344CB8AC3E}">
        <p14:creationId xmlns:p14="http://schemas.microsoft.com/office/powerpoint/2010/main" val="19404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pic>
        <p:nvPicPr>
          <p:cNvPr id="6" name="Picture 5" descr="cid:59C48D7D-04C5-4AA9-BECF-35C886F9783E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7" r="24665" b="24873"/>
          <a:stretch/>
        </p:blipFill>
        <p:spPr bwMode="auto">
          <a:xfrm>
            <a:off x="4287483" y="1974936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46096" y="5006224"/>
            <a:ext cx="6387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http://www.compasslexecon.com</a:t>
            </a:r>
          </a:p>
        </p:txBody>
      </p:sp>
    </p:spTree>
    <p:extLst>
      <p:ext uri="{BB962C8B-B14F-4D97-AF65-F5344CB8AC3E}">
        <p14:creationId xmlns:p14="http://schemas.microsoft.com/office/powerpoint/2010/main" val="935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 &amp; 2 – immediate effects and deterrence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0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Direct benefits of competition enforcement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/>
              <a:t>the scale of the problem</a:t>
            </a:r>
            <a:endParaRPr lang="en-GB" dirty="0"/>
          </a:p>
        </p:txBody>
      </p:sp>
      <p:sp>
        <p:nvSpPr>
          <p:cNvPr id="7" name="Content Placeholder 1"/>
          <p:cNvSpPr>
            <a:spLocks noGrp="1"/>
          </p:cNvSpPr>
          <p:nvPr>
            <p:ph idx="4294967295"/>
          </p:nvPr>
        </p:nvSpPr>
        <p:spPr>
          <a:xfrm>
            <a:off x="822006" y="1765908"/>
            <a:ext cx="9059705" cy="498819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Collusive cartels </a:t>
            </a:r>
            <a:r>
              <a:rPr lang="en-US" sz="2400" dirty="0" smtClean="0"/>
              <a:t>are the most obvious and direct cost of anti-competitive </a:t>
            </a:r>
            <a:r>
              <a:rPr lang="en-US" sz="2400" dirty="0" err="1" smtClean="0"/>
              <a:t>behaviour</a:t>
            </a:r>
            <a:r>
              <a:rPr lang="en-US" sz="2400" dirty="0"/>
              <a:t> </a:t>
            </a:r>
            <a:r>
              <a:rPr lang="en-US" sz="2400" dirty="0" smtClean="0"/>
              <a:t>– there are some very precise numbers </a:t>
            </a:r>
            <a:r>
              <a:rPr lang="en-US" sz="2400" i="1" dirty="0" smtClean="0"/>
              <a:t>but only for the cartels we have discovered:</a:t>
            </a:r>
          </a:p>
          <a:p>
            <a:pPr lvl="1">
              <a:buSzPct val="100000"/>
              <a:buFont typeface="Wingdings 2"/>
              <a:buChar char="¡"/>
            </a:pPr>
            <a:r>
              <a:rPr lang="en-US" sz="2200" dirty="0" smtClean="0"/>
              <a:t>On </a:t>
            </a:r>
            <a:r>
              <a:rPr lang="en-US" sz="2200" dirty="0">
                <a:latin typeface="Calibri Light"/>
              </a:rPr>
              <a:t>average 1990 – 2013, discovered international cartels affected </a:t>
            </a:r>
            <a:r>
              <a:rPr lang="en-US" sz="2200" b="1" dirty="0">
                <a:latin typeface="Calibri Light"/>
              </a:rPr>
              <a:t>US$750bn commerce per year, overcharge 40</a:t>
            </a:r>
            <a:r>
              <a:rPr lang="en-US" sz="2200" b="1" dirty="0" smtClean="0">
                <a:latin typeface="Calibri Light"/>
              </a:rPr>
              <a:t>% </a:t>
            </a:r>
            <a:r>
              <a:rPr lang="en-US" sz="2200" dirty="0" smtClean="0">
                <a:latin typeface="Calibri Light"/>
              </a:rPr>
              <a:t>(Connor, 2014)</a:t>
            </a:r>
          </a:p>
          <a:p>
            <a:pPr lvl="1">
              <a:buSzPct val="100000"/>
              <a:buFont typeface="Wingdings 2"/>
              <a:buChar char="¡"/>
            </a:pPr>
            <a:r>
              <a:rPr lang="en-US" sz="2200" dirty="0" smtClean="0">
                <a:latin typeface="Calibri Light"/>
              </a:rPr>
              <a:t>In 1997 developing countries imported</a:t>
            </a:r>
            <a:r>
              <a:rPr lang="en-US" sz="2200" dirty="0" smtClean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sz="2200" b="1" dirty="0" smtClean="0">
                <a:latin typeface="Calibri Light"/>
              </a:rPr>
              <a:t>US$54.7bn</a:t>
            </a:r>
            <a:r>
              <a:rPr lang="en-US" sz="2200" dirty="0" smtClean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sz="2200" dirty="0" smtClean="0">
                <a:latin typeface="Calibri Light"/>
              </a:rPr>
              <a:t>of goods from industries containing a price fixing conspiracy, representing 5.2% of total imports (</a:t>
            </a:r>
            <a:r>
              <a:rPr lang="en-US" sz="2200" dirty="0" err="1" smtClean="0">
                <a:latin typeface="Calibri Light"/>
              </a:rPr>
              <a:t>Levenstein</a:t>
            </a:r>
            <a:r>
              <a:rPr lang="en-US" sz="2200" dirty="0" smtClean="0">
                <a:latin typeface="Calibri Light"/>
              </a:rPr>
              <a:t>, </a:t>
            </a:r>
            <a:r>
              <a:rPr lang="en-US" sz="2200" dirty="0" err="1" smtClean="0">
                <a:latin typeface="Calibri Light"/>
              </a:rPr>
              <a:t>Suslow</a:t>
            </a:r>
            <a:r>
              <a:rPr lang="en-US" sz="2200" dirty="0" smtClean="0">
                <a:latin typeface="Calibri Light"/>
              </a:rPr>
              <a:t> and Oswald 2003)</a:t>
            </a:r>
          </a:p>
          <a:p>
            <a:pPr lvl="1">
              <a:buSzPct val="100000"/>
              <a:buFont typeface="Wingdings 2"/>
              <a:buChar char="¡"/>
            </a:pPr>
            <a:r>
              <a:rPr lang="en-US" sz="2200" dirty="0" smtClean="0">
                <a:latin typeface="Calibri Light"/>
              </a:rPr>
              <a:t>A dataset of 249 ‘hard-core’ discovered cartels within developing countries affected sales relating to about 4% of GDP.  As well as higher prices, the </a:t>
            </a:r>
            <a:r>
              <a:rPr lang="en-US" sz="2200" b="1" dirty="0" smtClean="0">
                <a:latin typeface="Calibri Light"/>
              </a:rPr>
              <a:t>cartels reduced production by about 15% in each affected market </a:t>
            </a:r>
            <a:r>
              <a:rPr lang="en-US" sz="2200" dirty="0" smtClean="0">
                <a:latin typeface="Calibri Light"/>
              </a:rPr>
              <a:t>(</a:t>
            </a:r>
            <a:r>
              <a:rPr lang="en-US" sz="2200" dirty="0" err="1" smtClean="0">
                <a:latin typeface="Calibri Light"/>
              </a:rPr>
              <a:t>Ivaldi</a:t>
            </a:r>
            <a:r>
              <a:rPr lang="en-US" sz="2200" dirty="0" smtClean="0">
                <a:latin typeface="Calibri Light"/>
              </a:rPr>
              <a:t>, </a:t>
            </a:r>
            <a:r>
              <a:rPr lang="en-US" sz="2200" dirty="0" err="1" smtClean="0">
                <a:latin typeface="Calibri Light"/>
              </a:rPr>
              <a:t>Khimich</a:t>
            </a:r>
            <a:r>
              <a:rPr lang="en-US" sz="2200" dirty="0" smtClean="0">
                <a:latin typeface="Calibri Light"/>
              </a:rPr>
              <a:t> and Jenny 2014)</a:t>
            </a:r>
          </a:p>
          <a:p>
            <a:pPr>
              <a:buSzPct val="100000"/>
            </a:pPr>
            <a:r>
              <a:rPr lang="en-US" sz="2200" dirty="0" smtClean="0">
                <a:latin typeface="Calibri Light"/>
              </a:rPr>
              <a:t>How many cartels were </a:t>
            </a:r>
            <a:r>
              <a:rPr lang="en-US" sz="2200" b="1" i="1" dirty="0" smtClean="0">
                <a:latin typeface="Calibri Light"/>
              </a:rPr>
              <a:t>not</a:t>
            </a:r>
            <a:r>
              <a:rPr lang="en-US" sz="2200" dirty="0" smtClean="0">
                <a:latin typeface="Calibri Light"/>
              </a:rPr>
              <a:t> discovered?  No one really knows, but economists estimate between 15 – 25% or so.  So the true cost will be about 4 – 6 X higher.</a:t>
            </a:r>
            <a:endParaRPr lang="en-US" sz="2400" dirty="0" smtClean="0">
              <a:latin typeface="Calibri Light"/>
            </a:endParaRPr>
          </a:p>
          <a:p>
            <a:pPr lvl="1">
              <a:buSzPct val="100000"/>
              <a:buFont typeface="Wingdings 2"/>
              <a:buChar char="¡"/>
            </a:pPr>
            <a:endParaRPr lang="en-US" sz="2600" dirty="0">
              <a:latin typeface="Calibri Light"/>
            </a:endParaRPr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584033" y="3859213"/>
            <a:ext cx="3175019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764" dirty="0"/>
          </a:p>
        </p:txBody>
      </p:sp>
    </p:spTree>
    <p:extLst>
      <p:ext uri="{BB962C8B-B14F-4D97-AF65-F5344CB8AC3E}">
        <p14:creationId xmlns:p14="http://schemas.microsoft.com/office/powerpoint/2010/main" val="31111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96" y="1990694"/>
            <a:ext cx="6185972" cy="334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Direct benefits to consumers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/>
              <a:t>Competition agency measures of ‘impact’</a:t>
            </a:r>
            <a:endParaRPr lang="en-GB" dirty="0"/>
          </a:p>
        </p:txBody>
      </p:sp>
      <p:sp>
        <p:nvSpPr>
          <p:cNvPr id="7" name="Content Placeholder 1"/>
          <p:cNvSpPr>
            <a:spLocks noGrp="1"/>
          </p:cNvSpPr>
          <p:nvPr>
            <p:ph idx="4294967295"/>
          </p:nvPr>
        </p:nvSpPr>
        <p:spPr>
          <a:xfrm>
            <a:off x="619877" y="1521882"/>
            <a:ext cx="3921475" cy="498819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/>
              <a:t>Some authorities attempt to estimate overall ‘impact assessments’ of their interventions </a:t>
            </a:r>
          </a:p>
          <a:p>
            <a:r>
              <a:rPr lang="en-GB" sz="2400" dirty="0"/>
              <a:t>EU DG Competition equivalent exercise found EUR7 - 10 billion just for enforcement .  More competition authorities are doing this, </a:t>
            </a:r>
            <a:r>
              <a:rPr lang="en-GB" sz="2400" dirty="0" err="1"/>
              <a:t>eg</a:t>
            </a:r>
            <a:r>
              <a:rPr lang="en-GB" sz="2400" dirty="0"/>
              <a:t> Lithuania estimates 9:1 ratio, Hungary 4:1.  </a:t>
            </a:r>
            <a:endParaRPr lang="en-GB" sz="2400" dirty="0" smtClean="0"/>
          </a:p>
          <a:p>
            <a:r>
              <a:rPr lang="en-GB" sz="2400" dirty="0" smtClean="0"/>
              <a:t>OECD </a:t>
            </a:r>
            <a:r>
              <a:rPr lang="en-GB" sz="2400" dirty="0"/>
              <a:t>has produced a template.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	</a:t>
            </a:r>
            <a:endParaRPr lang="en-US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718945" y="3714158"/>
            <a:ext cx="3175019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764" dirty="0"/>
          </a:p>
        </p:txBody>
      </p:sp>
      <p:sp>
        <p:nvSpPr>
          <p:cNvPr id="5" name="Rectangle 4"/>
          <p:cNvSpPr/>
          <p:nvPr/>
        </p:nvSpPr>
        <p:spPr>
          <a:xfrm>
            <a:off x="505315" y="6297020"/>
            <a:ext cx="9715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However, these measures are very simplistic and undoubtedly underestimate the benefit: </a:t>
            </a:r>
            <a:r>
              <a:rPr lang="en-GB" sz="2400" b="1" dirty="0" smtClean="0">
                <a:solidFill>
                  <a:srgbClr val="FF0000"/>
                </a:solidFill>
              </a:rPr>
              <a:t>deterrence, broader competition policy, productivity…?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31961" y="1521882"/>
            <a:ext cx="59361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UK CMA 2012 – 2015 average annual savings to consumers: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2835" y="5761046"/>
            <a:ext cx="44114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b="1" dirty="0" smtClean="0"/>
              <a:t>Total £744m = US$923m, about 11 x annual cost of the agency</a:t>
            </a:r>
          </a:p>
        </p:txBody>
      </p:sp>
    </p:spTree>
    <p:extLst>
      <p:ext uri="{BB962C8B-B14F-4D97-AF65-F5344CB8AC3E}">
        <p14:creationId xmlns:p14="http://schemas.microsoft.com/office/powerpoint/2010/main" val="9242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Deterring anti-competitive behaviour: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The vitamins cartel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4294967295"/>
          </p:nvPr>
        </p:nvSpPr>
        <p:spPr>
          <a:xfrm>
            <a:off x="447252" y="1547024"/>
            <a:ext cx="6454060" cy="498819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2400" dirty="0" smtClean="0"/>
              <a:t>International cartel (producers in OECD countries) 1989 – 1998, total overcharges about US$5bn in today’s prices</a:t>
            </a:r>
          </a:p>
          <a:p>
            <a:r>
              <a:rPr lang="en-US" sz="2400" dirty="0" err="1" smtClean="0"/>
              <a:t>Evenett</a:t>
            </a:r>
            <a:r>
              <a:rPr lang="en-US" sz="2400" dirty="0" smtClean="0"/>
              <a:t> and Clarke (2002) estimated overcharges in 92 countries, 23 of them in LAC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Overcharges systematically higher </a:t>
            </a:r>
            <a:r>
              <a:rPr lang="en-US" sz="2400" dirty="0" smtClean="0"/>
              <a:t>in countries without effective competition law and institutions to enforce it.</a:t>
            </a:r>
          </a:p>
          <a:p>
            <a:pPr lvl="1">
              <a:buSzPct val="100000"/>
              <a:buFont typeface="Wingdings 2"/>
              <a:buChar char="¡"/>
            </a:pPr>
            <a:r>
              <a:rPr lang="en-US" sz="2200" dirty="0" smtClean="0"/>
              <a:t>Barbados </a:t>
            </a:r>
            <a:r>
              <a:rPr lang="en-US" sz="2200" dirty="0" smtClean="0">
                <a:latin typeface="Calibri Light"/>
              </a:rPr>
              <a:t>not included, but taking the average of Costa Rica, Dominican Republic and Trinidad &amp; Tobago, overcharge in Barbados would have been about US$2.2m in the absence of a competition authority.</a:t>
            </a:r>
          </a:p>
          <a:p>
            <a:pPr lvl="1">
              <a:buSzPct val="100000"/>
              <a:buFont typeface="Wingdings 2"/>
              <a:buChar char="¡"/>
            </a:pPr>
            <a:r>
              <a:rPr lang="en-US" sz="2200" dirty="0" smtClean="0">
                <a:latin typeface="Calibri Light"/>
              </a:rPr>
              <a:t>If a competition authority had existed, overcharge would have been US$0.7 – 1.4 million – saving US$0.8 to US$1.5 million</a:t>
            </a:r>
          </a:p>
          <a:p>
            <a:pPr lvl="1">
              <a:buSzPct val="100000"/>
              <a:buFont typeface="Wingdings 2"/>
              <a:buChar char="¡"/>
            </a:pPr>
            <a:r>
              <a:rPr lang="en-US" sz="2200" dirty="0" smtClean="0">
                <a:latin typeface="Calibri Light"/>
              </a:rPr>
              <a:t>I note the FTC bu</a:t>
            </a:r>
            <a:r>
              <a:rPr lang="en-US" sz="2200" dirty="0" smtClean="0"/>
              <a:t>dget is around $3.7m = US$1.7m annually.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584033" y="3859213"/>
            <a:ext cx="3175019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764" dirty="0"/>
          </a:p>
        </p:txBody>
      </p:sp>
      <p:pic>
        <p:nvPicPr>
          <p:cNvPr id="1026" name="Picture 2" descr="Image result for vitamin pill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2" t="18669" r="32436" b="23768"/>
          <a:stretch/>
        </p:blipFill>
        <p:spPr bwMode="auto">
          <a:xfrm>
            <a:off x="6901312" y="1491916"/>
            <a:ext cx="3359217" cy="346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Effects of broader competition policy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/>
              <a:t>Cheaper public procurement</a:t>
            </a:r>
            <a:endParaRPr lang="en-GB" dirty="0"/>
          </a:p>
        </p:txBody>
      </p:sp>
      <p:graphicFrame>
        <p:nvGraphicFramePr>
          <p:cNvPr id="4" name="11 Gráfico"/>
          <p:cNvGraphicFramePr/>
          <p:nvPr>
            <p:extLst/>
          </p:nvPr>
        </p:nvGraphicFramePr>
        <p:xfrm>
          <a:off x="504001" y="1954201"/>
          <a:ext cx="7381920" cy="4445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741855" y="1508435"/>
            <a:ext cx="4677548" cy="70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984">
                <a:latin typeface="+mn-lt"/>
              </a:rPr>
              <a:t>Winning bids for one pharmaceutical product, IMSS Mexico</a:t>
            </a:r>
          </a:p>
        </p:txBody>
      </p:sp>
      <p:sp>
        <p:nvSpPr>
          <p:cNvPr id="6" name="8 Elipse"/>
          <p:cNvSpPr/>
          <p:nvPr/>
        </p:nvSpPr>
        <p:spPr>
          <a:xfrm>
            <a:off x="906347" y="2479643"/>
            <a:ext cx="4360813" cy="551226"/>
          </a:xfrm>
          <a:prstGeom prst="ellipse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764"/>
          </a:p>
        </p:txBody>
      </p:sp>
      <p:cxnSp>
        <p:nvCxnSpPr>
          <p:cNvPr id="7" name="14 Conector angular"/>
          <p:cNvCxnSpPr>
            <a:stCxn id="6" idx="7"/>
          </p:cNvCxnSpPr>
          <p:nvPr/>
        </p:nvCxnSpPr>
        <p:spPr>
          <a:xfrm rot="5400000" flipH="1" flipV="1">
            <a:off x="4904050" y="1722801"/>
            <a:ext cx="563476" cy="1114703"/>
          </a:xfrm>
          <a:prstGeom prst="bentConnector2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5743140" y="1793673"/>
            <a:ext cx="2834815" cy="3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984" i="1" dirty="0">
                <a:latin typeface="+mn-lt"/>
              </a:rPr>
              <a:t>Collusion between bidders</a:t>
            </a:r>
          </a:p>
        </p:txBody>
      </p:sp>
      <p:sp>
        <p:nvSpPr>
          <p:cNvPr id="9" name="8 Elipse"/>
          <p:cNvSpPr/>
          <p:nvPr/>
        </p:nvSpPr>
        <p:spPr>
          <a:xfrm>
            <a:off x="4313451" y="2784131"/>
            <a:ext cx="1121702" cy="2003663"/>
          </a:xfrm>
          <a:prstGeom prst="ellipse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764"/>
          </a:p>
        </p:txBody>
      </p:sp>
      <p:cxnSp>
        <p:nvCxnSpPr>
          <p:cNvPr id="10" name="14 Conector angular"/>
          <p:cNvCxnSpPr/>
          <p:nvPr/>
        </p:nvCxnSpPr>
        <p:spPr>
          <a:xfrm flipV="1">
            <a:off x="5267160" y="2847128"/>
            <a:ext cx="1098953" cy="27298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366113" y="2339650"/>
            <a:ext cx="3583846" cy="70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984" i="1">
                <a:latin typeface="+mn-lt"/>
              </a:rPr>
              <a:t>IMSS consolidates purchases, attracts new bidder</a:t>
            </a:r>
          </a:p>
        </p:txBody>
      </p:sp>
      <p:sp>
        <p:nvSpPr>
          <p:cNvPr id="12" name="8 Elipse"/>
          <p:cNvSpPr/>
          <p:nvPr/>
        </p:nvSpPr>
        <p:spPr>
          <a:xfrm>
            <a:off x="4873427" y="4017827"/>
            <a:ext cx="3037869" cy="1210948"/>
          </a:xfrm>
          <a:prstGeom prst="ellipse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764"/>
          </a:p>
        </p:txBody>
      </p:sp>
      <p:cxnSp>
        <p:nvCxnSpPr>
          <p:cNvPr id="13" name="14 Conector angular"/>
          <p:cNvCxnSpPr/>
          <p:nvPr/>
        </p:nvCxnSpPr>
        <p:spPr>
          <a:xfrm flipV="1">
            <a:off x="6212120" y="3746589"/>
            <a:ext cx="561725" cy="27123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6808844" y="3183114"/>
            <a:ext cx="2698384" cy="70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984" i="1">
                <a:latin typeface="+mn-lt"/>
              </a:rPr>
              <a:t>Other bidders adjust, start competing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39088" y="6002242"/>
            <a:ext cx="6192984" cy="1111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764"/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740104" y="6161486"/>
            <a:ext cx="8415389" cy="90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63"/>
              </a:spcBef>
              <a:buClr>
                <a:schemeClr val="tx1"/>
              </a:buClr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675"/>
              </a:spcBef>
              <a:buClr>
                <a:schemeClr val="tx1"/>
              </a:buClr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575"/>
              </a:spcBef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475"/>
              </a:spcBef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646" dirty="0">
                <a:latin typeface="+mn-lt"/>
              </a:rPr>
              <a:t>This single change </a:t>
            </a:r>
            <a:r>
              <a:rPr lang="en-US" altLang="en-US" sz="2646" dirty="0" smtClean="0">
                <a:latin typeface="+mn-lt"/>
              </a:rPr>
              <a:t>saved </a:t>
            </a:r>
            <a:r>
              <a:rPr lang="en-US" altLang="en-US" sz="2646" dirty="0">
                <a:latin typeface="+mn-lt"/>
              </a:rPr>
              <a:t>an estimated EUR 250m.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646" dirty="0">
                <a:latin typeface="+mn-lt"/>
              </a:rPr>
              <a:t>Overall, IMSS estimated savings at EUR 700m/year</a:t>
            </a:r>
          </a:p>
        </p:txBody>
      </p:sp>
    </p:spTree>
    <p:extLst>
      <p:ext uri="{BB962C8B-B14F-4D97-AF65-F5344CB8AC3E}">
        <p14:creationId xmlns:p14="http://schemas.microsoft.com/office/powerpoint/2010/main" val="34441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Effects of broader competition policy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advocacy for reduced regulatory barriers</a:t>
            </a:r>
            <a:endParaRPr lang="en-GB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5619" y="6806592"/>
            <a:ext cx="8426219" cy="45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61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sz="1800" i="1" dirty="0"/>
              <a:t>OECD review of 4 sectors in Greece</a:t>
            </a:r>
            <a:endParaRPr lang="en-GB" sz="1800" i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4510"/>
              </p:ext>
            </p:extLst>
          </p:nvPr>
        </p:nvGraphicFramePr>
        <p:xfrm>
          <a:off x="742128" y="1557324"/>
          <a:ext cx="9048805" cy="51894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61544"/>
                <a:gridCol w="3719918"/>
                <a:gridCol w="1459209"/>
                <a:gridCol w="1508134"/>
              </a:tblGrid>
              <a:tr h="1108752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Issue</a:t>
                      </a:r>
                      <a:endParaRPr lang="en-GB" sz="22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Annual Benefit</a:t>
                      </a:r>
                      <a:endParaRPr lang="en-GB" sz="22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Number of provisions</a:t>
                      </a:r>
                      <a:r>
                        <a:rPr lang="en-GB" sz="2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affected</a:t>
                      </a:r>
                      <a:endParaRPr lang="en-GB" sz="22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Value,</a:t>
                      </a:r>
                      <a:r>
                        <a:rPr lang="en-GB" sz="2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€m</a:t>
                      </a:r>
                      <a:endParaRPr lang="en-GB" sz="22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0796" marR="100796" marT="50398" marB="50398"/>
                </a:tc>
              </a:tr>
              <a:tr h="4087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“Fresh” milk</a:t>
                      </a:r>
                    </a:p>
                  </a:txBody>
                  <a:tcPr marL="75597" marR="75597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€33m (consumer benefit/year</a:t>
                      </a: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)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75597" marR="755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</a:t>
                      </a:r>
                    </a:p>
                  </a:txBody>
                  <a:tcPr marL="75597" marR="755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33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75597" marR="75597" marT="0" marB="0" anchor="ctr"/>
                </a:tc>
              </a:tr>
              <a:tr h="4087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Levy on flour</a:t>
                      </a:r>
                    </a:p>
                  </a:txBody>
                  <a:tcPr marL="75597" marR="75597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€8m-11m (value of levy/year)</a:t>
                      </a:r>
                    </a:p>
                  </a:txBody>
                  <a:tcPr marL="75597" marR="755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</a:t>
                      </a:r>
                    </a:p>
                  </a:txBody>
                  <a:tcPr marL="75597" marR="755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75597" marR="75597" marT="0" marB="0" anchor="ctr"/>
                </a:tc>
              </a:tr>
              <a:tr h="6047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Sunday trading</a:t>
                      </a:r>
                    </a:p>
                  </a:txBody>
                  <a:tcPr marL="75597" marR="75597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€2.5bn (annual expenditure</a:t>
                      </a: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), plus 30,000 new jobs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75597" marR="755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3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75597" marR="755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2 </a:t>
                      </a: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500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75597" marR="75597" marT="0" marB="0" anchor="ctr"/>
                </a:tc>
              </a:tr>
              <a:tr h="4087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Sales and discounts</a:t>
                      </a:r>
                    </a:p>
                  </a:txBody>
                  <a:tcPr marL="75597" marR="75597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€740m (annual turnover)</a:t>
                      </a:r>
                    </a:p>
                  </a:txBody>
                  <a:tcPr marL="75597" marR="755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9</a:t>
                      </a:r>
                    </a:p>
                  </a:txBody>
                  <a:tcPr marL="75597" marR="755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740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75597" marR="75597" marT="0" marB="0" anchor="ctr"/>
                </a:tc>
              </a:tr>
              <a:tr h="6047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Over</a:t>
                      </a:r>
                      <a:r>
                        <a:rPr lang="en-GB" sz="20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 the Counter pharmaceuticals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75597" marR="75597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€102m (consumer benefit/year)</a:t>
                      </a:r>
                    </a:p>
                  </a:txBody>
                  <a:tcPr marL="75597" marR="755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23</a:t>
                      </a:r>
                    </a:p>
                  </a:txBody>
                  <a:tcPr marL="75597" marR="755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102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75597" marR="75597" marT="0" marB="0" anchor="ctr"/>
                </a:tc>
              </a:tr>
              <a:tr h="4087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Marinas</a:t>
                      </a:r>
                    </a:p>
                  </a:txBody>
                  <a:tcPr marL="75597" marR="75597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€2.3m (annual turnover)</a:t>
                      </a:r>
                    </a:p>
                  </a:txBody>
                  <a:tcPr marL="75597" marR="755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10</a:t>
                      </a:r>
                    </a:p>
                  </a:txBody>
                  <a:tcPr marL="75597" marR="755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75597" marR="75597" marT="0" marB="0" anchor="ctr"/>
                </a:tc>
              </a:tr>
              <a:tr h="4087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Cruise business</a:t>
                      </a:r>
                    </a:p>
                  </a:txBody>
                  <a:tcPr marL="75597" marR="75597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€65m (annual turnover)</a:t>
                      </a:r>
                    </a:p>
                  </a:txBody>
                  <a:tcPr marL="75597" marR="755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4</a:t>
                      </a:r>
                    </a:p>
                  </a:txBody>
                  <a:tcPr marL="75597" marR="755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65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75597" marR="75597" marT="0" marB="0" anchor="ctr"/>
                </a:tc>
              </a:tr>
              <a:tr h="4087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Advertising</a:t>
                      </a:r>
                    </a:p>
                  </a:txBody>
                  <a:tcPr marL="75597" marR="75597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€1.8b (consumer benefit/year)</a:t>
                      </a:r>
                    </a:p>
                  </a:txBody>
                  <a:tcPr marL="75597" marR="75597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14</a:t>
                      </a:r>
                    </a:p>
                  </a:txBody>
                  <a:tcPr marL="75597" marR="7559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1 </a:t>
                      </a: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800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75597" marR="7559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Everything else</a:t>
                      </a:r>
                      <a:endParaRPr lang="en-GB" sz="2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75597" marR="7559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???</a:t>
                      </a:r>
                      <a:endParaRPr lang="en-GB" sz="2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75597" marR="75597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263</a:t>
                      </a:r>
                      <a:endParaRPr lang="en-GB" sz="2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75597" marR="7559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  <a:tab pos="457200" algn="l"/>
                        </a:tabLst>
                      </a:pPr>
                      <a:r>
                        <a:rPr lang="en-GB" sz="2000" b="1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???</a:t>
                      </a:r>
                      <a:endParaRPr lang="en-GB" sz="2000" b="1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75597" marR="7559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30710" y="6735685"/>
            <a:ext cx="2163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Total: </a:t>
            </a:r>
            <a:r>
              <a:rPr lang="en-GB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Times New Roman"/>
              </a:rPr>
              <a:t>€5.2bn + ???</a:t>
            </a:r>
            <a:endParaRPr lang="en-GB" sz="2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Productivity and growth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9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mpass Lexecon_ScreenA4">
  <a:themeElements>
    <a:clrScheme name="Compass Lexecon">
      <a:dk1>
        <a:srgbClr val="3C3C3C"/>
      </a:dk1>
      <a:lt1>
        <a:sysClr val="window" lastClr="FFFFFF"/>
      </a:lt1>
      <a:dk2>
        <a:srgbClr val="696D71"/>
      </a:dk2>
      <a:lt2>
        <a:srgbClr val="AFB2B5"/>
      </a:lt2>
      <a:accent1>
        <a:srgbClr val="0070BA"/>
      </a:accent1>
      <a:accent2>
        <a:srgbClr val="DA3912"/>
      </a:accent2>
      <a:accent3>
        <a:srgbClr val="618A18"/>
      </a:accent3>
      <a:accent4>
        <a:srgbClr val="00BBFE"/>
      </a:accent4>
      <a:accent5>
        <a:srgbClr val="F6882E"/>
      </a:accent5>
      <a:accent6>
        <a:srgbClr val="99CE14"/>
      </a:accent6>
      <a:hlink>
        <a:srgbClr val="0070BA"/>
      </a:hlink>
      <a:folHlink>
        <a:srgbClr val="DA3912"/>
      </a:folHlink>
    </a:clrScheme>
    <a:fontScheme name="CompassLexeco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custClrLst>
    <a:custClr name="75% Light Grey">
      <a:srgbClr val="C3C5C8"/>
    </a:custClr>
    <a:custClr name="75% Dark Grey">
      <a:srgbClr val="8F9295"/>
    </a:custClr>
    <a:custClr name="100% Yellow">
      <a:srgbClr val="FFB612"/>
    </a:custClr>
    <a:custClr name="100% Lime Green">
      <a:srgbClr val="BED600"/>
    </a:custClr>
    <a:custClr name="75% Blue">
      <a:srgbClr val="4094CB"/>
    </a:custClr>
    <a:custClr name="75% Red">
      <a:srgbClr val="E36B4D"/>
    </a:custClr>
    <a:custClr name="75% Green">
      <a:srgbClr val="89A752"/>
    </a:custClr>
    <a:custClr name="75% Cyan">
      <a:srgbClr val="40CCFE"/>
    </a:custClr>
    <a:custClr name="75% Orange">
      <a:srgbClr val="F8A662"/>
    </a:custClr>
    <a:custClr name="75% Light Green">
      <a:srgbClr val="B3DA4F"/>
    </a:custClr>
    <a:custClr name="50% Light Grey">
      <a:srgbClr val="D7D8DA"/>
    </a:custClr>
    <a:custClr name="50% Dark Grey">
      <a:srgbClr val="B4B6B8"/>
    </a:custClr>
    <a:custClr name="75% Yellow">
      <a:srgbClr val="FFC84D"/>
    </a:custClr>
    <a:custClr name="75% Lime Green">
      <a:srgbClr val="CEE040"/>
    </a:custClr>
    <a:custClr name="50% Blue">
      <a:srgbClr val="7FB7DC"/>
    </a:custClr>
    <a:custClr name="50% Red">
      <a:srgbClr val="EC9C88"/>
    </a:custClr>
    <a:custClr name="50% Green">
      <a:srgbClr val="B0C48B"/>
    </a:custClr>
    <a:custClr name="50% Cyan">
      <a:srgbClr val="7FDDFE"/>
    </a:custClr>
    <a:custClr name="50% Orange">
      <a:srgbClr val="FAC396"/>
    </a:custClr>
    <a:custClr name="50% Light Green">
      <a:srgbClr val="CCE689"/>
    </a:custClr>
    <a:custClr name="30% Light Grey">
      <a:srgbClr val="E7E8E9"/>
    </a:custClr>
    <a:custClr name="30% Dark Grey">
      <a:srgbClr val="D2D3D4"/>
    </a:custClr>
    <a:custClr name="50% Yellow">
      <a:srgbClr val="FFDB89"/>
    </a:custClr>
    <a:custClr name="50% Lime Green">
      <a:srgbClr val="DFEB80"/>
    </a:custClr>
    <a:custClr name="30% Blue">
      <a:srgbClr val="B2D4EA"/>
    </a:custClr>
    <a:custClr name="30% Red">
      <a:srgbClr val="F4C3B7"/>
    </a:custClr>
    <a:custClr name="30% Green">
      <a:srgbClr val="CFDCB9"/>
    </a:custClr>
    <a:custClr name="30% Cyan">
      <a:srgbClr val="B2EAFF"/>
    </a:custClr>
    <a:custClr name="30% Orange">
      <a:srgbClr val="FCDBC0"/>
    </a:custClr>
    <a:custClr name="30% Light Green">
      <a:srgbClr val="E0F0B8"/>
    </a:custClr>
    <a:custClr name="15% Light Grey">
      <a:srgbClr val="F3F4F4"/>
    </a:custClr>
    <a:custClr name="15% Dark Grey">
      <a:srgbClr val="E9E9EA"/>
    </a:custClr>
    <a:custClr name="25% Yellow">
      <a:srgbClr val="FFEDC4"/>
    </a:custClr>
    <a:custClr name="25% Lime Green">
      <a:srgbClr val="EFF5BF"/>
    </a:custClr>
    <a:custClr name="15% Blue">
      <a:srgbClr val="D9EAF5"/>
    </a:custClr>
    <a:custClr name="15% Red">
      <a:srgbClr val="F9E1DC"/>
    </a:custClr>
    <a:custClr name="15% Green">
      <a:srgbClr val="E7EEDD"/>
    </a:custClr>
    <a:custClr name="15% Cyan">
      <a:srgbClr val="D9F5FF"/>
    </a:custClr>
    <a:custClr name="15% Orange">
      <a:srgbClr val="FEEDE0"/>
    </a:custClr>
    <a:custClr name="15% Light Green">
      <a:srgbClr val="F0F8DC"/>
    </a:custClr>
  </a:custClrLst>
  <a:extLst>
    <a:ext uri="{05A4C25C-085E-4340-85A3-A5531E510DB2}">
      <thm15:themeFamily xmlns="" xmlns:thm15="http://schemas.microsoft.com/office/thememl/2012/main" name="Compass Lexecon_ScreenA4.potx" id="{9DE3C9B7-1B23-4292-86F9-A7C223B59549}" vid="{A06C1EDD-0006-4C55-A4C0-AD804F7206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ECD white">
    <a:dk1>
      <a:srgbClr val="727272"/>
    </a:dk1>
    <a:lt1>
      <a:sysClr val="window" lastClr="FFFFFF"/>
    </a:lt1>
    <a:dk2>
      <a:srgbClr val="006299"/>
    </a:dk2>
    <a:lt2>
      <a:srgbClr val="E6E6E6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ECD">
    <a:majorFont>
      <a:latin typeface="Arial"/>
      <a:ea typeface=""/>
      <a:cs typeface=""/>
    </a:majorFont>
    <a:minorFont>
      <a:latin typeface="Georgia"/>
      <a:ea typeface=""/>
      <a:cs typeface="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2565</TotalTime>
  <Words>1606</Words>
  <Application>Microsoft Office PowerPoint</Application>
  <PresentationFormat>Custom</PresentationFormat>
  <Paragraphs>179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Compass Lexecon_ScreenA4</vt:lpstr>
      <vt:lpstr>Competition Policy and Economic Development  – is there a link for Small Economies?</vt:lpstr>
      <vt:lpstr>competition policy and small country development</vt:lpstr>
      <vt:lpstr>1 &amp; 2 – immediate effects and deterrence</vt:lpstr>
      <vt:lpstr>Direct benefits of competition enforcement the scale of the problem</vt:lpstr>
      <vt:lpstr>Direct benefits to consumers Competition agency measures of ‘impact’</vt:lpstr>
      <vt:lpstr>Deterring anti-competitive behaviour: The vitamins cartel</vt:lpstr>
      <vt:lpstr>Effects of broader competition policy Cheaper public procurement</vt:lpstr>
      <vt:lpstr>Effects of broader competition policy advocacy for reduced regulatory barriers</vt:lpstr>
      <vt:lpstr>3. Productivity and growth</vt:lpstr>
      <vt:lpstr>Competition drives Productivity and growth increasing number of Economic studies</vt:lpstr>
      <vt:lpstr>Productivity and growth …in developing countries too</vt:lpstr>
      <vt:lpstr>Productivity and growth Economic studies: Asia</vt:lpstr>
      <vt:lpstr>4. The social dimension?</vt:lpstr>
      <vt:lpstr>Distributional outcomes The poor suffer most from price-fixing</vt:lpstr>
      <vt:lpstr>Distributional outcomes Monopolies can create inequality</vt:lpstr>
      <vt:lpstr>…and it’s not just economic outcomes Monopolies can corrupt the political process</vt:lpstr>
      <vt:lpstr>5. Some ‘small country’ considerations</vt:lpstr>
      <vt:lpstr>Small country considerations?</vt:lpstr>
      <vt:lpstr>Encouraging entry is more important than anything else</vt:lpstr>
      <vt:lpstr>The international dimension is crucial</vt:lpstr>
      <vt:lpstr>6.  Is globalisation over?</vt:lpstr>
      <vt:lpstr>100+ jurisdictions with antitrust law, so global mergers face many hurdles…</vt:lpstr>
      <vt:lpstr>Globalisation still has a long way to go oecd and other projections suggest it has just started</vt:lpstr>
      <vt:lpstr>Globalisation still has a long way to go trade growth is driven by technology, not policy</vt:lpstr>
      <vt:lpstr>Globalisation still has a long way to go most economies are intensely local</vt:lpstr>
      <vt:lpstr>Globalisation still has a long way to go most economies are intensely local</vt:lpstr>
      <vt:lpstr>…and with global supply chains we need internationally ‘joined up’ competition policy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CTS_Shoeb</dc:creator>
  <cp:lastModifiedBy>Administrator</cp:lastModifiedBy>
  <cp:revision>242</cp:revision>
  <cp:lastPrinted>2015-05-20T13:15:58Z</cp:lastPrinted>
  <dcterms:created xsi:type="dcterms:W3CDTF">2010-08-07T18:32:51Z</dcterms:created>
  <dcterms:modified xsi:type="dcterms:W3CDTF">2017-03-24T22:27:32Z</dcterms:modified>
</cp:coreProperties>
</file>