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3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3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1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6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1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8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1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9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3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8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6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D721E-041B-4A93-BA07-27D5F2031C93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480D2-9695-4CBF-B852-DE1400E01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9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PROTECTING CONSUMERS IN THE DIGITAL ERA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06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Annual </a:t>
            </a:r>
            <a:r>
              <a:rPr lang="en-US" sz="3200" b="1" dirty="0"/>
              <a:t>L</a:t>
            </a:r>
            <a:r>
              <a:rPr lang="en-US" sz="3200" b="1" dirty="0" smtClean="0"/>
              <a:t>ecture - Panel </a:t>
            </a:r>
            <a:r>
              <a:rPr lang="en-US" sz="3200" b="1" dirty="0"/>
              <a:t>D</a:t>
            </a:r>
            <a:r>
              <a:rPr lang="en-US" sz="3200" b="1" dirty="0" smtClean="0"/>
              <a:t>iscussion </a:t>
            </a:r>
          </a:p>
          <a:p>
            <a:pPr marL="0" indent="0" algn="ctr">
              <a:buNone/>
            </a:pPr>
            <a:r>
              <a:rPr lang="en-US" sz="3200" b="1" dirty="0" smtClean="0"/>
              <a:t>Facilitated by</a:t>
            </a:r>
          </a:p>
          <a:p>
            <a:pPr marL="0" indent="0" algn="ctr">
              <a:buNone/>
            </a:pPr>
            <a:r>
              <a:rPr lang="en-US" sz="3200" b="1" dirty="0" smtClean="0"/>
              <a:t>Barbados Fair Trading </a:t>
            </a:r>
            <a:r>
              <a:rPr lang="en-US" sz="3200" b="1" dirty="0"/>
              <a:t>C</a:t>
            </a:r>
            <a:r>
              <a:rPr lang="en-US" sz="3200" b="1" dirty="0" smtClean="0"/>
              <a:t>ommission  (BFTC)</a:t>
            </a:r>
          </a:p>
          <a:p>
            <a:pPr marL="0" indent="0" algn="ctr">
              <a:buNone/>
            </a:pPr>
            <a:r>
              <a:rPr lang="en-US" sz="3200" b="1" dirty="0" smtClean="0"/>
              <a:t>At</a:t>
            </a:r>
          </a:p>
          <a:p>
            <a:pPr marL="0" indent="0" algn="ctr">
              <a:buNone/>
            </a:pPr>
            <a:r>
              <a:rPr lang="en-US" sz="3200" b="1" dirty="0" smtClean="0"/>
              <a:t>Accra Beach Hotel</a:t>
            </a:r>
          </a:p>
          <a:p>
            <a:pPr marL="0" indent="0" algn="ctr">
              <a:buNone/>
            </a:pPr>
            <a:r>
              <a:rPr lang="en-US" sz="3200" b="1" dirty="0" smtClean="0"/>
              <a:t> </a:t>
            </a:r>
          </a:p>
          <a:p>
            <a:pPr marL="0" indent="0" algn="ctr">
              <a:buNone/>
            </a:pPr>
            <a:r>
              <a:rPr lang="en-US" sz="3200" b="1" dirty="0" smtClean="0"/>
              <a:t>8 March 2018</a:t>
            </a:r>
          </a:p>
        </p:txBody>
      </p:sp>
    </p:spTree>
    <p:extLst>
      <p:ext uri="{BB962C8B-B14F-4D97-AF65-F5344CB8AC3E}">
        <p14:creationId xmlns:p14="http://schemas.microsoft.com/office/powerpoint/2010/main" val="93780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INTERVENTION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Relevance of Consumer Protection in the Digital Economy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A Caribbean Community (CARICOM) Perspective 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By </a:t>
            </a:r>
          </a:p>
          <a:p>
            <a:pPr marL="0" indent="0" algn="ctr">
              <a:buNone/>
            </a:pPr>
            <a:r>
              <a:rPr lang="en-US" b="1" dirty="0" smtClean="0"/>
              <a:t>Philip McClauren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Deputy Programme Manager, CSME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419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274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Defining the Digital Economy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3046"/>
            <a:ext cx="10515600" cy="48912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Definition</a:t>
            </a:r>
          </a:p>
          <a:p>
            <a:r>
              <a:rPr lang="en-US" b="1" dirty="0" smtClean="0"/>
              <a:t>economic processes, transactions interactions and activities that are based on digital technologies</a:t>
            </a:r>
          </a:p>
          <a:p>
            <a:r>
              <a:rPr lang="en-US" b="1" dirty="0"/>
              <a:t> </a:t>
            </a:r>
            <a:r>
              <a:rPr lang="en-US" b="1" dirty="0" smtClean="0"/>
              <a:t>Business to Business (B2B) transactions</a:t>
            </a:r>
          </a:p>
          <a:p>
            <a:r>
              <a:rPr lang="en-US" b="1" dirty="0"/>
              <a:t> </a:t>
            </a:r>
            <a:r>
              <a:rPr lang="en-US" b="1" dirty="0" smtClean="0"/>
              <a:t>Business to Consumer (B2C) transactions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Amazon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EBay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Alibaba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Sears and Walmart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TriniTrolley.com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7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643"/>
            <a:ext cx="10515600" cy="1026901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smtClean="0"/>
              <a:t>Top Ten Countries Retail Internet Sales as % of Total Retail </a:t>
            </a:r>
            <a:r>
              <a:rPr lang="en-US" b="1" dirty="0" smtClean="0"/>
              <a:t>– </a:t>
            </a:r>
            <a:r>
              <a:rPr lang="en-US" sz="2400" b="1" dirty="0" smtClean="0"/>
              <a:t>Source Ecommerce Infographics </a:t>
            </a:r>
            <a:endParaRPr lang="en-US" sz="2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271290"/>
              </p:ext>
            </p:extLst>
          </p:nvPr>
        </p:nvGraphicFramePr>
        <p:xfrm>
          <a:off x="838200" y="1286545"/>
          <a:ext cx="10515600" cy="5371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="" xmlns:a16="http://schemas.microsoft.com/office/drawing/2014/main" val="113244987"/>
                    </a:ext>
                  </a:extLst>
                </a:gridCol>
                <a:gridCol w="2103120">
                  <a:extLst>
                    <a:ext uri="{9D8B030D-6E8A-4147-A177-3AD203B41FA5}">
                      <a16:colId xmlns="" xmlns:a16="http://schemas.microsoft.com/office/drawing/2014/main" val="3774713312"/>
                    </a:ext>
                  </a:extLst>
                </a:gridCol>
                <a:gridCol w="2103120">
                  <a:extLst>
                    <a:ext uri="{9D8B030D-6E8A-4147-A177-3AD203B41FA5}">
                      <a16:colId xmlns="" xmlns:a16="http://schemas.microsoft.com/office/drawing/2014/main" val="3018090954"/>
                    </a:ext>
                  </a:extLst>
                </a:gridCol>
                <a:gridCol w="2103120">
                  <a:extLst>
                    <a:ext uri="{9D8B030D-6E8A-4147-A177-3AD203B41FA5}">
                      <a16:colId xmlns="" xmlns:a16="http://schemas.microsoft.com/office/drawing/2014/main" val="4171328498"/>
                    </a:ext>
                  </a:extLst>
                </a:gridCol>
                <a:gridCol w="2103120">
                  <a:extLst>
                    <a:ext uri="{9D8B030D-6E8A-4147-A177-3AD203B41FA5}">
                      <a16:colId xmlns="" xmlns:a16="http://schemas.microsoft.com/office/drawing/2014/main" val="2069412914"/>
                    </a:ext>
                  </a:extLst>
                </a:gridCol>
              </a:tblGrid>
              <a:tr h="505371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Country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2014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2015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2016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2017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67938777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UK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14.4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15.6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16.9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18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6388347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China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12.0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13.8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15.5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16.6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05615447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Norway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10.7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11.5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12.1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12.7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5305504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Finland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10.4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10.8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11.2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11.5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70933113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South Korea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9.8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10.5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11.3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12.0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0553201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Denmark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9.3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9.9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10.4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10.8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3896726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Germany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8.4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9.4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10.4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11.2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670400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USA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7.1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7.7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8.3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8.9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47479346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Canada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5.9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6.6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7.4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8.2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45272264"/>
                  </a:ext>
                </a:extLst>
              </a:tr>
              <a:tr h="485343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Japan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5.4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5.8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6.2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6.7</a:t>
                      </a:r>
                      <a:endParaRPr lang="en-US" sz="25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10322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09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Statistical Analysis </a:t>
            </a:r>
            <a:endParaRPr lang="en-US" b="1" dirty="0"/>
          </a:p>
        </p:txBody>
      </p:sp>
      <p:pic>
        <p:nvPicPr>
          <p:cNvPr id="2050" name="Picture 2" descr="world internet stat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1919112"/>
            <a:ext cx="9121422" cy="456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3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Consumer Protection in the RTC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b="1" dirty="0" smtClean="0"/>
              <a:t>Chapter 8 of the Revised Treaty of Chaguaramas (RTC) – Article 184-186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CARICOM Model Consumer Protection Bill – harmonized legislation in response to Article 185 of the RTC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Model Bill and provision for distance selling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CARICOM Rapid Alert System (CARREX) – online </a:t>
            </a:r>
            <a:r>
              <a:rPr lang="en-US" b="1" dirty="0"/>
              <a:t>p</a:t>
            </a:r>
            <a:r>
              <a:rPr lang="en-US" b="1" dirty="0" smtClean="0"/>
              <a:t>latform and public portal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29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2772"/>
            <a:ext cx="10515600" cy="839972"/>
          </a:xfrm>
        </p:spPr>
        <p:txBody>
          <a:bodyPr/>
          <a:lstStyle/>
          <a:p>
            <a:pPr algn="ctr"/>
            <a:r>
              <a:rPr lang="en-US" b="1" dirty="0" smtClean="0"/>
              <a:t>Protecting Consumers in the Digital Economy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4884"/>
            <a:ext cx="10515600" cy="503983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Traditional Economy – business to consumer in domestic market – jurisdiction is not an issue</a:t>
            </a:r>
          </a:p>
          <a:p>
            <a:pPr algn="just"/>
            <a:r>
              <a:rPr lang="en-US" b="1" dirty="0" smtClean="0"/>
              <a:t>Digital Economy – supplier and consumer have not moved. Issues of jurisdiction</a:t>
            </a:r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Cross- Border (Mode 1) transaction – supplier and consumer in different jurisdictions.</a:t>
            </a:r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How do you protect the consumer in that situation?</a:t>
            </a:r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How do your enforce cross- border transaction, consumer complaint and enforce of consumer rights?</a:t>
            </a:r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Where does the consumer lodge a complaint?</a:t>
            </a:r>
          </a:p>
          <a:p>
            <a:pPr algn="just"/>
            <a:r>
              <a:rPr lang="en-US" b="1" dirty="0" smtClean="0"/>
              <a:t> Which law will apply? Supplier country or consumer country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293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945"/>
          </a:xfrm>
        </p:spPr>
        <p:txBody>
          <a:bodyPr/>
          <a:lstStyle/>
          <a:p>
            <a:pPr algn="ctr"/>
            <a:r>
              <a:rPr lang="en-US" b="1" dirty="0" smtClean="0"/>
              <a:t>Issues for Consideration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321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b="1" dirty="0" smtClean="0"/>
              <a:t>The relevance of Community E-commerce </a:t>
            </a:r>
            <a:r>
              <a:rPr lang="en-US" b="1" dirty="0"/>
              <a:t>p</a:t>
            </a:r>
            <a:r>
              <a:rPr lang="en-US" b="1" dirty="0" smtClean="0"/>
              <a:t>olicy with specific consumer protection provisions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Information requirements provisions – prior to and at contract formation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Consumer cancellation rights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Delivery/ performance deadline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Jurisdiction and enforcement of consumer legislation</a:t>
            </a:r>
          </a:p>
          <a:p>
            <a:pPr algn="just"/>
            <a:r>
              <a:rPr lang="en-US" b="1" dirty="0" smtClean="0"/>
              <a:t>The need for cross- border cooperation between consumer protection agencies - both intra-CARICOM and Extra-CARICOM</a:t>
            </a:r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Capacity building in cross-border investigations and market surveillance.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2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6987"/>
          </a:xfrm>
        </p:spPr>
        <p:txBody>
          <a:bodyPr/>
          <a:lstStyle/>
          <a:p>
            <a:pPr algn="ctr"/>
            <a:r>
              <a:rPr lang="en-US" b="1" dirty="0" smtClean="0"/>
              <a:t>Conclusion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				</a:t>
            </a:r>
          </a:p>
          <a:p>
            <a:pPr marL="0" indent="0" algn="ctr">
              <a:buNone/>
            </a:pPr>
            <a:r>
              <a:rPr lang="en-US" b="1" dirty="0" smtClean="0"/>
              <a:t>Questions and Discussion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				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43000" y="21304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			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86200" y="64614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mtClean="0"/>
              <a:t>				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mtClean="0"/>
              <a:t>Questions and Discussion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2" name="Picture 6" descr="Image result for consumer issues and complai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019" y="3181498"/>
            <a:ext cx="54864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32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395</Words>
  <Application>Microsoft Office PowerPoint</Application>
  <PresentationFormat>Widescreen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PROTECTING CONSUMERS IN THE DIGITAL ERA</vt:lpstr>
      <vt:lpstr>INTERVENTION</vt:lpstr>
      <vt:lpstr>Defining the Digital Economy</vt:lpstr>
      <vt:lpstr>Top Ten Countries Retail Internet Sales as % of Total Retail – Source Ecommerce Infographics </vt:lpstr>
      <vt:lpstr>Statistical Analysis </vt:lpstr>
      <vt:lpstr>Consumer Protection in the RTC</vt:lpstr>
      <vt:lpstr>Protecting Consumers in the Digital Economy </vt:lpstr>
      <vt:lpstr>Issues for Consideration</vt:lpstr>
      <vt:lpstr>Conclusion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CONSUMERS IN THE DIGITAL ERA</dc:title>
  <dc:creator>Philip McClauren</dc:creator>
  <cp:lastModifiedBy>Nakaelia Hutchinson-Holder</cp:lastModifiedBy>
  <cp:revision>22</cp:revision>
  <cp:lastPrinted>2018-02-21T19:00:21Z</cp:lastPrinted>
  <dcterms:created xsi:type="dcterms:W3CDTF">2018-02-21T14:49:58Z</dcterms:created>
  <dcterms:modified xsi:type="dcterms:W3CDTF">2018-03-12T13:12:38Z</dcterms:modified>
</cp:coreProperties>
</file>