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12" name="Textebene 1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–Christian Bauer</a:t>
            </a:r>
          </a:p>
        </p:txBody>
      </p:sp>
      <p:sp>
        <p:nvSpPr>
          <p:cNvPr id="94" name="„Zitat hier eingeben.“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„Zitat hier eingeben.“ </a:t>
            </a:r>
          </a:p>
        </p:txBody>
      </p:sp>
      <p:sp>
        <p:nvSpPr>
          <p:cNvPr id="95" name="Folien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Folien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xt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22" name="Textebene 1…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1" name="Folien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xt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40" name="Textebene 1…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9" name="Folien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7" name="Textebene 1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7" name="Textebene 1…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d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d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Foliennumm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emand"/>
          <p:cNvSpPr/>
          <p:nvPr/>
        </p:nvSpPr>
        <p:spPr>
          <a:xfrm>
            <a:off x="8521700" y="4101306"/>
            <a:ext cx="1270000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Demand</a:t>
            </a:r>
          </a:p>
        </p:txBody>
      </p:sp>
      <p:sp>
        <p:nvSpPr>
          <p:cNvPr id="120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121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122" name="Conventional Generation"/>
          <p:cNvSpPr/>
          <p:nvPr/>
        </p:nvSpPr>
        <p:spPr>
          <a:xfrm>
            <a:off x="25146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Conventional Generation</a:t>
            </a:r>
          </a:p>
        </p:txBody>
      </p:sp>
      <p:sp>
        <p:nvSpPr>
          <p:cNvPr id="123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124" name="Linie"/>
          <p:cNvSpPr/>
          <p:nvPr/>
        </p:nvSpPr>
        <p:spPr>
          <a:xfrm>
            <a:off x="7331152" y="47363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5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6" name="Linie"/>
          <p:cNvSpPr/>
          <p:nvPr/>
        </p:nvSpPr>
        <p:spPr>
          <a:xfrm flipH="1">
            <a:off x="3770780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7" name="Abgerundetes Rechteck"/>
          <p:cNvSpPr/>
          <p:nvPr/>
        </p:nvSpPr>
        <p:spPr>
          <a:xfrm>
            <a:off x="2207716" y="2193478"/>
            <a:ext cx="5563543" cy="3444231"/>
          </a:xfrm>
          <a:prstGeom prst="roundRect">
            <a:avLst>
              <a:gd name="adj" fmla="val 11939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8" name="Linie"/>
          <p:cNvSpPr/>
          <p:nvPr/>
        </p:nvSpPr>
        <p:spPr>
          <a:xfrm flipH="1">
            <a:off x="3228939" y="3062682"/>
            <a:ext cx="1051001" cy="105100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9" name="Linie"/>
          <p:cNvSpPr/>
          <p:nvPr/>
        </p:nvSpPr>
        <p:spPr>
          <a:xfrm>
            <a:off x="5555245" y="3062682"/>
            <a:ext cx="1196507" cy="105199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0" name="Linie"/>
          <p:cNvSpPr/>
          <p:nvPr/>
        </p:nvSpPr>
        <p:spPr>
          <a:xfrm>
            <a:off x="4914900" y="36869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1" name="Integrated Monopoly…"/>
          <p:cNvSpPr/>
          <p:nvPr/>
        </p:nvSpPr>
        <p:spPr>
          <a:xfrm>
            <a:off x="3958896" y="1447006"/>
            <a:ext cx="191200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Integrated Monopoly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without Renewables </a:t>
            </a:r>
          </a:p>
        </p:txBody>
      </p:sp>
      <p:sp>
        <p:nvSpPr>
          <p:cNvPr id="132" name="Rechteck"/>
          <p:cNvSpPr/>
          <p:nvPr/>
        </p:nvSpPr>
        <p:spPr>
          <a:xfrm>
            <a:off x="2228141" y="6182836"/>
            <a:ext cx="2592339" cy="9398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3" name="Linie"/>
          <p:cNvSpPr/>
          <p:nvPr/>
        </p:nvSpPr>
        <p:spPr>
          <a:xfrm>
            <a:off x="2349858" y="6508591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4" name="Linie"/>
          <p:cNvSpPr/>
          <p:nvPr/>
        </p:nvSpPr>
        <p:spPr>
          <a:xfrm>
            <a:off x="2425649" y="69381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5" name="Power flow"/>
          <p:cNvSpPr/>
          <p:nvPr/>
        </p:nvSpPr>
        <p:spPr>
          <a:xfrm>
            <a:off x="3613807" y="6349841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136" name="Control flow"/>
          <p:cNvSpPr/>
          <p:nvPr/>
        </p:nvSpPr>
        <p:spPr>
          <a:xfrm>
            <a:off x="3564582" y="6779443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Consumer producer"/>
          <p:cNvSpPr/>
          <p:nvPr/>
        </p:nvSpPr>
        <p:spPr>
          <a:xfrm>
            <a:off x="8520384" y="23995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 producer</a:t>
            </a:r>
          </a:p>
        </p:txBody>
      </p:sp>
      <p:sp>
        <p:nvSpPr>
          <p:cNvPr id="382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383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384" name="Conventional Generation…"/>
          <p:cNvSpPr/>
          <p:nvPr/>
        </p:nvSpPr>
        <p:spPr>
          <a:xfrm>
            <a:off x="2514600" y="3236912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Conventional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(Integrated Utility)</a:t>
            </a:r>
          </a:p>
        </p:txBody>
      </p:sp>
      <p:sp>
        <p:nvSpPr>
          <p:cNvPr id="385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386" name="Linie"/>
          <p:cNvSpPr/>
          <p:nvPr/>
        </p:nvSpPr>
        <p:spPr>
          <a:xfrm>
            <a:off x="7318533" y="4736306"/>
            <a:ext cx="1204367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87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88" name="Linie"/>
          <p:cNvSpPr/>
          <p:nvPr/>
        </p:nvSpPr>
        <p:spPr>
          <a:xfrm flipV="1">
            <a:off x="3779876" y="4771380"/>
            <a:ext cx="475732" cy="82932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89" name="Abgerundetes Rechteck"/>
          <p:cNvSpPr/>
          <p:nvPr/>
        </p:nvSpPr>
        <p:spPr>
          <a:xfrm>
            <a:off x="2207716" y="2193478"/>
            <a:ext cx="5563543" cy="4137092"/>
          </a:xfrm>
          <a:prstGeom prst="roundRect">
            <a:avLst>
              <a:gd name="adj" fmla="val 9939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90" name="Linie"/>
          <p:cNvSpPr/>
          <p:nvPr/>
        </p:nvSpPr>
        <p:spPr>
          <a:xfrm flipH="1">
            <a:off x="3763591" y="3037271"/>
            <a:ext cx="508727" cy="78202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91" name="Linie"/>
          <p:cNvSpPr/>
          <p:nvPr/>
        </p:nvSpPr>
        <p:spPr>
          <a:xfrm>
            <a:off x="5555245" y="3062682"/>
            <a:ext cx="1196507" cy="105199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92" name="Linie"/>
          <p:cNvSpPr/>
          <p:nvPr/>
        </p:nvSpPr>
        <p:spPr>
          <a:xfrm>
            <a:off x="4914900" y="36869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93" name="Integrated Utility with Own…"/>
          <p:cNvSpPr/>
          <p:nvPr/>
        </p:nvSpPr>
        <p:spPr>
          <a:xfrm>
            <a:off x="2121569" y="773906"/>
            <a:ext cx="5735837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Integrated Utility with Own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 Renewables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plus IPPs with Conventional Generation, Storage and Renewables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and Consumer Producers</a:t>
            </a:r>
          </a:p>
        </p:txBody>
      </p:sp>
      <p:sp>
        <p:nvSpPr>
          <p:cNvPr id="394" name="Renewable Generation…"/>
          <p:cNvSpPr/>
          <p:nvPr/>
        </p:nvSpPr>
        <p:spPr>
          <a:xfrm>
            <a:off x="2514600" y="4965700"/>
            <a:ext cx="1270000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Renewable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(Integrated Utility)</a:t>
            </a:r>
          </a:p>
        </p:txBody>
      </p:sp>
      <p:sp>
        <p:nvSpPr>
          <p:cNvPr id="395" name="Linie"/>
          <p:cNvSpPr/>
          <p:nvPr/>
        </p:nvSpPr>
        <p:spPr>
          <a:xfrm>
            <a:off x="255805" y="5940119"/>
            <a:ext cx="3942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96" name="Linie"/>
          <p:cNvSpPr/>
          <p:nvPr/>
        </p:nvSpPr>
        <p:spPr>
          <a:xfrm>
            <a:off x="3780346" y="3884345"/>
            <a:ext cx="496760" cy="77253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97" name="Linie"/>
          <p:cNvSpPr/>
          <p:nvPr/>
        </p:nvSpPr>
        <p:spPr>
          <a:xfrm>
            <a:off x="1095452" y="8097997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98" name="Power flow"/>
          <p:cNvSpPr/>
          <p:nvPr/>
        </p:nvSpPr>
        <p:spPr>
          <a:xfrm>
            <a:off x="2407307" y="7939247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399" name="Linie"/>
          <p:cNvSpPr/>
          <p:nvPr/>
        </p:nvSpPr>
        <p:spPr>
          <a:xfrm>
            <a:off x="1130249" y="84240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00" name="Control flow"/>
          <p:cNvSpPr/>
          <p:nvPr/>
        </p:nvSpPr>
        <p:spPr>
          <a:xfrm>
            <a:off x="2396182" y="8265343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  <p:sp>
        <p:nvSpPr>
          <p:cNvPr id="401" name="Rechteck"/>
          <p:cNvSpPr/>
          <p:nvPr/>
        </p:nvSpPr>
        <p:spPr>
          <a:xfrm>
            <a:off x="981903" y="7751578"/>
            <a:ext cx="2698800" cy="9398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02" name="Renewable Generation…"/>
          <p:cNvSpPr/>
          <p:nvPr/>
        </p:nvSpPr>
        <p:spPr>
          <a:xfrm>
            <a:off x="647700" y="5348821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Renewable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(IPPs)</a:t>
            </a:r>
          </a:p>
        </p:txBody>
      </p:sp>
      <p:sp>
        <p:nvSpPr>
          <p:cNvPr id="403" name="Linie"/>
          <p:cNvSpPr/>
          <p:nvPr/>
        </p:nvSpPr>
        <p:spPr>
          <a:xfrm>
            <a:off x="1268210" y="4736306"/>
            <a:ext cx="300199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04" name="Linie"/>
          <p:cNvSpPr/>
          <p:nvPr/>
        </p:nvSpPr>
        <p:spPr>
          <a:xfrm>
            <a:off x="251986" y="2778125"/>
            <a:ext cx="4052172" cy="0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05" name="Linie"/>
          <p:cNvSpPr/>
          <p:nvPr/>
        </p:nvSpPr>
        <p:spPr>
          <a:xfrm flipH="1">
            <a:off x="7333285" y="3428640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06" name="Consumer"/>
          <p:cNvSpPr/>
          <p:nvPr/>
        </p:nvSpPr>
        <p:spPr>
          <a:xfrm>
            <a:off x="8509536" y="41013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</a:t>
            </a:r>
          </a:p>
        </p:txBody>
      </p:sp>
      <p:sp>
        <p:nvSpPr>
          <p:cNvPr id="407" name="Linie"/>
          <p:cNvSpPr/>
          <p:nvPr/>
        </p:nvSpPr>
        <p:spPr>
          <a:xfrm flipV="1">
            <a:off x="7340983" y="3079638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08" name="Linie"/>
          <p:cNvSpPr/>
          <p:nvPr/>
        </p:nvSpPr>
        <p:spPr>
          <a:xfrm>
            <a:off x="5552220" y="3073513"/>
            <a:ext cx="30019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09" name="Linie"/>
          <p:cNvSpPr/>
          <p:nvPr/>
        </p:nvSpPr>
        <p:spPr>
          <a:xfrm flipV="1">
            <a:off x="253999" y="2764824"/>
            <a:ext cx="2" cy="4050914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10" name="Central Storage…"/>
          <p:cNvSpPr/>
          <p:nvPr/>
        </p:nvSpPr>
        <p:spPr>
          <a:xfrm>
            <a:off x="4279900" y="6449933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Central Storage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(IPP)</a:t>
            </a:r>
          </a:p>
        </p:txBody>
      </p:sp>
      <p:sp>
        <p:nvSpPr>
          <p:cNvPr id="411" name="Linie"/>
          <p:cNvSpPr/>
          <p:nvPr/>
        </p:nvSpPr>
        <p:spPr>
          <a:xfrm flipV="1">
            <a:off x="4914900" y="5388391"/>
            <a:ext cx="0" cy="1044458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12" name="Linie"/>
          <p:cNvSpPr/>
          <p:nvPr/>
        </p:nvSpPr>
        <p:spPr>
          <a:xfrm>
            <a:off x="279870" y="6792477"/>
            <a:ext cx="3996405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13" name="Conventional Generation…"/>
          <p:cNvSpPr/>
          <p:nvPr/>
        </p:nvSpPr>
        <p:spPr>
          <a:xfrm>
            <a:off x="671878" y="2962195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Conventional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(IPPs)</a:t>
            </a:r>
          </a:p>
        </p:txBody>
      </p:sp>
      <p:sp>
        <p:nvSpPr>
          <p:cNvPr id="414" name="Linie"/>
          <p:cNvSpPr/>
          <p:nvPr/>
        </p:nvSpPr>
        <p:spPr>
          <a:xfrm>
            <a:off x="255805" y="3616019"/>
            <a:ext cx="3942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15" name="Linie"/>
          <p:cNvSpPr/>
          <p:nvPr/>
        </p:nvSpPr>
        <p:spPr>
          <a:xfrm flipV="1">
            <a:off x="1282700" y="4717707"/>
            <a:ext cx="0" cy="627305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16" name="Linie"/>
          <p:cNvSpPr/>
          <p:nvPr/>
        </p:nvSpPr>
        <p:spPr>
          <a:xfrm flipH="1">
            <a:off x="1282700" y="4242530"/>
            <a:ext cx="1" cy="518282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Consumer producer"/>
          <p:cNvSpPr/>
          <p:nvPr/>
        </p:nvSpPr>
        <p:spPr>
          <a:xfrm>
            <a:off x="8520384" y="23995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 producer</a:t>
            </a:r>
          </a:p>
        </p:txBody>
      </p:sp>
      <p:sp>
        <p:nvSpPr>
          <p:cNvPr id="419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420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421" name="Conventional Generation (IPPs)"/>
          <p:cNvSpPr/>
          <p:nvPr/>
        </p:nvSpPr>
        <p:spPr>
          <a:xfrm>
            <a:off x="2514600" y="3236912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Conventional Generation (IPPs)</a:t>
            </a:r>
          </a:p>
        </p:txBody>
      </p:sp>
      <p:sp>
        <p:nvSpPr>
          <p:cNvPr id="422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423" name="Linie"/>
          <p:cNvSpPr/>
          <p:nvPr/>
        </p:nvSpPr>
        <p:spPr>
          <a:xfrm>
            <a:off x="7318533" y="4736306"/>
            <a:ext cx="1204367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24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25" name="Linie"/>
          <p:cNvSpPr/>
          <p:nvPr/>
        </p:nvSpPr>
        <p:spPr>
          <a:xfrm flipV="1">
            <a:off x="3779876" y="4771380"/>
            <a:ext cx="475732" cy="82932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26" name="Abgerundetes Rechteck"/>
          <p:cNvSpPr/>
          <p:nvPr/>
        </p:nvSpPr>
        <p:spPr>
          <a:xfrm>
            <a:off x="4014092" y="2193478"/>
            <a:ext cx="3757167" cy="5243187"/>
          </a:xfrm>
          <a:prstGeom prst="roundRect">
            <a:avLst>
              <a:gd name="adj" fmla="val 10945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27" name="Linie"/>
          <p:cNvSpPr/>
          <p:nvPr/>
        </p:nvSpPr>
        <p:spPr>
          <a:xfrm>
            <a:off x="1691078" y="3777017"/>
            <a:ext cx="857312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28" name="Linie"/>
          <p:cNvSpPr/>
          <p:nvPr/>
        </p:nvSpPr>
        <p:spPr>
          <a:xfrm>
            <a:off x="6751751" y="3076053"/>
            <a:ext cx="1" cy="96520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29" name="Linie"/>
          <p:cNvSpPr/>
          <p:nvPr/>
        </p:nvSpPr>
        <p:spPr>
          <a:xfrm>
            <a:off x="4914900" y="36615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30" name="Unbundled Generation…"/>
          <p:cNvSpPr/>
          <p:nvPr/>
        </p:nvSpPr>
        <p:spPr>
          <a:xfrm>
            <a:off x="3454672" y="715536"/>
            <a:ext cx="4876008" cy="118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Unbundled Generation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with IPPs and Consumer Producers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Transmission, Distribution, Central Storage and Control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as Remaining Monopoly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(Wholesale Competition)</a:t>
            </a:r>
          </a:p>
        </p:txBody>
      </p:sp>
      <p:sp>
        <p:nvSpPr>
          <p:cNvPr id="431" name="Renewable Generation…"/>
          <p:cNvSpPr/>
          <p:nvPr/>
        </p:nvSpPr>
        <p:spPr>
          <a:xfrm>
            <a:off x="2514600" y="4965700"/>
            <a:ext cx="1270000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Renewable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(IPPs)</a:t>
            </a:r>
          </a:p>
        </p:txBody>
      </p:sp>
      <p:sp>
        <p:nvSpPr>
          <p:cNvPr id="432" name="Linie"/>
          <p:cNvSpPr/>
          <p:nvPr/>
        </p:nvSpPr>
        <p:spPr>
          <a:xfrm>
            <a:off x="1691078" y="5647531"/>
            <a:ext cx="857312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33" name="Linie"/>
          <p:cNvSpPr/>
          <p:nvPr/>
        </p:nvSpPr>
        <p:spPr>
          <a:xfrm>
            <a:off x="3780346" y="3884345"/>
            <a:ext cx="496760" cy="77253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34" name="Linie"/>
          <p:cNvSpPr/>
          <p:nvPr/>
        </p:nvSpPr>
        <p:spPr>
          <a:xfrm>
            <a:off x="927458" y="80510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35" name="Power flow"/>
          <p:cNvSpPr/>
          <p:nvPr/>
        </p:nvSpPr>
        <p:spPr>
          <a:xfrm>
            <a:off x="2378650" y="7892256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436" name="Linie"/>
          <p:cNvSpPr/>
          <p:nvPr/>
        </p:nvSpPr>
        <p:spPr>
          <a:xfrm>
            <a:off x="1003249" y="84240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37" name="Control flow"/>
          <p:cNvSpPr/>
          <p:nvPr/>
        </p:nvSpPr>
        <p:spPr>
          <a:xfrm>
            <a:off x="2280200" y="8269406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  <p:sp>
        <p:nvSpPr>
          <p:cNvPr id="438" name="Rechteck"/>
          <p:cNvSpPr/>
          <p:nvPr/>
        </p:nvSpPr>
        <p:spPr>
          <a:xfrm>
            <a:off x="826397" y="7771606"/>
            <a:ext cx="2711600" cy="9398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39" name="Linie"/>
          <p:cNvSpPr/>
          <p:nvPr/>
        </p:nvSpPr>
        <p:spPr>
          <a:xfrm>
            <a:off x="1681914" y="3059906"/>
            <a:ext cx="262224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40" name="Linie"/>
          <p:cNvSpPr/>
          <p:nvPr/>
        </p:nvSpPr>
        <p:spPr>
          <a:xfrm flipH="1">
            <a:off x="7333285" y="3428640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41" name="Consumer"/>
          <p:cNvSpPr/>
          <p:nvPr/>
        </p:nvSpPr>
        <p:spPr>
          <a:xfrm>
            <a:off x="8509536" y="41013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</a:t>
            </a:r>
          </a:p>
        </p:txBody>
      </p:sp>
      <p:sp>
        <p:nvSpPr>
          <p:cNvPr id="442" name="Linie"/>
          <p:cNvSpPr/>
          <p:nvPr/>
        </p:nvSpPr>
        <p:spPr>
          <a:xfrm flipV="1">
            <a:off x="7340983" y="3079638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43" name="Linie"/>
          <p:cNvSpPr/>
          <p:nvPr/>
        </p:nvSpPr>
        <p:spPr>
          <a:xfrm>
            <a:off x="5552220" y="3073513"/>
            <a:ext cx="30019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44" name="Central Storage"/>
          <p:cNvSpPr/>
          <p:nvPr/>
        </p:nvSpPr>
        <p:spPr>
          <a:xfrm>
            <a:off x="4279900" y="592375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Central Storage</a:t>
            </a:r>
          </a:p>
        </p:txBody>
      </p:sp>
      <p:sp>
        <p:nvSpPr>
          <p:cNvPr id="445" name="Linie"/>
          <p:cNvSpPr/>
          <p:nvPr/>
        </p:nvSpPr>
        <p:spPr>
          <a:xfrm flipV="1">
            <a:off x="4914900" y="5388391"/>
            <a:ext cx="1" cy="51828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46" name="Linie"/>
          <p:cNvSpPr/>
          <p:nvPr/>
        </p:nvSpPr>
        <p:spPr>
          <a:xfrm>
            <a:off x="1658536" y="6571456"/>
            <a:ext cx="2617739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47" name="Linie"/>
          <p:cNvSpPr/>
          <p:nvPr/>
        </p:nvSpPr>
        <p:spPr>
          <a:xfrm flipV="1">
            <a:off x="1673175" y="3043044"/>
            <a:ext cx="1" cy="3544055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48" name="Abgerundetes Rechteck"/>
          <p:cNvSpPr/>
          <p:nvPr/>
        </p:nvSpPr>
        <p:spPr>
          <a:xfrm>
            <a:off x="5718168" y="7793156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9" name="Private…"/>
          <p:cNvSpPr/>
          <p:nvPr/>
        </p:nvSpPr>
        <p:spPr>
          <a:xfrm>
            <a:off x="5856292" y="8161456"/>
            <a:ext cx="99375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Private 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Enterprise</a:t>
            </a:r>
          </a:p>
        </p:txBody>
      </p:sp>
      <p:sp>
        <p:nvSpPr>
          <p:cNvPr id="450" name="Abgerundetes Rechteck"/>
          <p:cNvSpPr/>
          <p:nvPr/>
        </p:nvSpPr>
        <p:spPr>
          <a:xfrm>
            <a:off x="3933451" y="7793156"/>
            <a:ext cx="1270001" cy="1270001"/>
          </a:xfrm>
          <a:prstGeom prst="roundRect">
            <a:avLst>
              <a:gd name="adj" fmla="val 14711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1" name="Abgerundetes Rechteck"/>
          <p:cNvSpPr/>
          <p:nvPr/>
        </p:nvSpPr>
        <p:spPr>
          <a:xfrm>
            <a:off x="3768319" y="7722694"/>
            <a:ext cx="1600265" cy="1410925"/>
          </a:xfrm>
          <a:prstGeom prst="roundRect">
            <a:avLst>
              <a:gd name="adj" fmla="val 23340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52" name="Monopoly"/>
          <p:cNvSpPr/>
          <p:nvPr/>
        </p:nvSpPr>
        <p:spPr>
          <a:xfrm>
            <a:off x="4091587" y="8269406"/>
            <a:ext cx="95372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Monopoly</a:t>
            </a:r>
          </a:p>
        </p:txBody>
      </p:sp>
      <p:sp>
        <p:nvSpPr>
          <p:cNvPr id="453" name="Rechteck"/>
          <p:cNvSpPr/>
          <p:nvPr/>
        </p:nvSpPr>
        <p:spPr>
          <a:xfrm>
            <a:off x="553168" y="7555094"/>
            <a:ext cx="6901607" cy="1746124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Consumer producer"/>
          <p:cNvSpPr/>
          <p:nvPr/>
        </p:nvSpPr>
        <p:spPr>
          <a:xfrm>
            <a:off x="8520384" y="23995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 producer</a:t>
            </a:r>
          </a:p>
        </p:txBody>
      </p:sp>
      <p:sp>
        <p:nvSpPr>
          <p:cNvPr id="456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457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458" name="Conventional Generation"/>
          <p:cNvSpPr/>
          <p:nvPr/>
        </p:nvSpPr>
        <p:spPr>
          <a:xfrm>
            <a:off x="2514600" y="3236912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Conventional Generation</a:t>
            </a:r>
          </a:p>
        </p:txBody>
      </p:sp>
      <p:sp>
        <p:nvSpPr>
          <p:cNvPr id="459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460" name="Linie"/>
          <p:cNvSpPr/>
          <p:nvPr/>
        </p:nvSpPr>
        <p:spPr>
          <a:xfrm>
            <a:off x="7499603" y="4726534"/>
            <a:ext cx="1038049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61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62" name="Abgerundetes Rechteck"/>
          <p:cNvSpPr/>
          <p:nvPr/>
        </p:nvSpPr>
        <p:spPr>
          <a:xfrm>
            <a:off x="4114768" y="2329044"/>
            <a:ext cx="1600264" cy="1410925"/>
          </a:xfrm>
          <a:prstGeom prst="roundRect">
            <a:avLst>
              <a:gd name="adj" fmla="val 23340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63" name="Linie"/>
          <p:cNvSpPr/>
          <p:nvPr/>
        </p:nvSpPr>
        <p:spPr>
          <a:xfrm flipH="1">
            <a:off x="3763591" y="3037271"/>
            <a:ext cx="508727" cy="78202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64" name="Linie"/>
          <p:cNvSpPr/>
          <p:nvPr/>
        </p:nvSpPr>
        <p:spPr>
          <a:xfrm>
            <a:off x="5560512" y="3062682"/>
            <a:ext cx="1196506" cy="105199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65" name="Linie"/>
          <p:cNvSpPr/>
          <p:nvPr/>
        </p:nvSpPr>
        <p:spPr>
          <a:xfrm>
            <a:off x="4914900" y="36869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66" name="Full Unbundling…"/>
          <p:cNvSpPr/>
          <p:nvPr/>
        </p:nvSpPr>
        <p:spPr>
          <a:xfrm>
            <a:off x="3188270" y="907256"/>
            <a:ext cx="3453260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Full Unbundling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with IPPs and Consumer Producers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Transmission, Distribution and Control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as Separate Monopolies</a:t>
            </a:r>
          </a:p>
        </p:txBody>
      </p:sp>
      <p:sp>
        <p:nvSpPr>
          <p:cNvPr id="467" name="Linie"/>
          <p:cNvSpPr/>
          <p:nvPr/>
        </p:nvSpPr>
        <p:spPr>
          <a:xfrm>
            <a:off x="824287" y="6594664"/>
            <a:ext cx="3453260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68" name="Linie"/>
          <p:cNvSpPr/>
          <p:nvPr/>
        </p:nvSpPr>
        <p:spPr>
          <a:xfrm>
            <a:off x="3780346" y="3884345"/>
            <a:ext cx="369434" cy="517343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69" name="Linie"/>
          <p:cNvSpPr/>
          <p:nvPr/>
        </p:nvSpPr>
        <p:spPr>
          <a:xfrm>
            <a:off x="1031952" y="82542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70" name="Power flow"/>
          <p:cNvSpPr/>
          <p:nvPr/>
        </p:nvSpPr>
        <p:spPr>
          <a:xfrm>
            <a:off x="2329425" y="8095456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471" name="Linie"/>
          <p:cNvSpPr/>
          <p:nvPr/>
        </p:nvSpPr>
        <p:spPr>
          <a:xfrm>
            <a:off x="1107743" y="87288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72" name="Control flow"/>
          <p:cNvSpPr/>
          <p:nvPr/>
        </p:nvSpPr>
        <p:spPr>
          <a:xfrm>
            <a:off x="2280200" y="8570143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  <p:sp>
        <p:nvSpPr>
          <p:cNvPr id="473" name="Rechteck"/>
          <p:cNvSpPr/>
          <p:nvPr/>
        </p:nvSpPr>
        <p:spPr>
          <a:xfrm>
            <a:off x="754941" y="7555094"/>
            <a:ext cx="6901608" cy="1746124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74" name="Renewable Generation"/>
          <p:cNvSpPr/>
          <p:nvPr/>
        </p:nvSpPr>
        <p:spPr>
          <a:xfrm>
            <a:off x="1174276" y="4101306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Renewable Generation</a:t>
            </a:r>
          </a:p>
        </p:txBody>
      </p:sp>
      <p:sp>
        <p:nvSpPr>
          <p:cNvPr id="475" name="Linie"/>
          <p:cNvSpPr/>
          <p:nvPr/>
        </p:nvSpPr>
        <p:spPr>
          <a:xfrm>
            <a:off x="2414792" y="4736306"/>
            <a:ext cx="162566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76" name="Linie"/>
          <p:cNvSpPr/>
          <p:nvPr/>
        </p:nvSpPr>
        <p:spPr>
          <a:xfrm flipH="1">
            <a:off x="1809276" y="3062438"/>
            <a:ext cx="1" cy="104294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77" name="Linie"/>
          <p:cNvSpPr/>
          <p:nvPr/>
        </p:nvSpPr>
        <p:spPr>
          <a:xfrm>
            <a:off x="797676" y="3047206"/>
            <a:ext cx="3506482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78" name="Linie"/>
          <p:cNvSpPr/>
          <p:nvPr/>
        </p:nvSpPr>
        <p:spPr>
          <a:xfrm flipH="1">
            <a:off x="7518843" y="3428640"/>
            <a:ext cx="996358" cy="996358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79" name="Consumer"/>
          <p:cNvSpPr/>
          <p:nvPr/>
        </p:nvSpPr>
        <p:spPr>
          <a:xfrm>
            <a:off x="8509536" y="41013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</a:t>
            </a:r>
          </a:p>
        </p:txBody>
      </p:sp>
      <p:sp>
        <p:nvSpPr>
          <p:cNvPr id="480" name="Linie"/>
          <p:cNvSpPr/>
          <p:nvPr/>
        </p:nvSpPr>
        <p:spPr>
          <a:xfrm flipV="1">
            <a:off x="7536805" y="3079638"/>
            <a:ext cx="986095" cy="986095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81" name="Linie"/>
          <p:cNvSpPr/>
          <p:nvPr/>
        </p:nvSpPr>
        <p:spPr>
          <a:xfrm>
            <a:off x="5552220" y="3073513"/>
            <a:ext cx="30019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82" name="Abgerundetes Rechteck"/>
          <p:cNvSpPr/>
          <p:nvPr/>
        </p:nvSpPr>
        <p:spPr>
          <a:xfrm>
            <a:off x="4114768" y="4030844"/>
            <a:ext cx="1600264" cy="1410924"/>
          </a:xfrm>
          <a:prstGeom prst="roundRect">
            <a:avLst>
              <a:gd name="adj" fmla="val 23340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83" name="Abgerundetes Rechteck"/>
          <p:cNvSpPr/>
          <p:nvPr/>
        </p:nvSpPr>
        <p:spPr>
          <a:xfrm>
            <a:off x="5880068" y="4021072"/>
            <a:ext cx="1600264" cy="1410925"/>
          </a:xfrm>
          <a:prstGeom prst="roundRect">
            <a:avLst>
              <a:gd name="adj" fmla="val 23340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84" name="Abgerundetes Rechteck"/>
          <p:cNvSpPr/>
          <p:nvPr/>
        </p:nvSpPr>
        <p:spPr>
          <a:xfrm>
            <a:off x="3933451" y="7793156"/>
            <a:ext cx="1270001" cy="1270001"/>
          </a:xfrm>
          <a:prstGeom prst="roundRect">
            <a:avLst>
              <a:gd name="adj" fmla="val 14711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85" name="Abgerundetes Rechteck"/>
          <p:cNvSpPr/>
          <p:nvPr/>
        </p:nvSpPr>
        <p:spPr>
          <a:xfrm>
            <a:off x="3768319" y="7722694"/>
            <a:ext cx="1600265" cy="1410925"/>
          </a:xfrm>
          <a:prstGeom prst="roundRect">
            <a:avLst>
              <a:gd name="adj" fmla="val 23340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86" name="Monopoly"/>
          <p:cNvSpPr/>
          <p:nvPr/>
        </p:nvSpPr>
        <p:spPr>
          <a:xfrm>
            <a:off x="4091587" y="8269406"/>
            <a:ext cx="95372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Monopoly</a:t>
            </a:r>
          </a:p>
        </p:txBody>
      </p:sp>
      <p:sp>
        <p:nvSpPr>
          <p:cNvPr id="487" name="Abgerundetes Rechteck"/>
          <p:cNvSpPr/>
          <p:nvPr/>
        </p:nvSpPr>
        <p:spPr>
          <a:xfrm>
            <a:off x="5718168" y="7793156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88" name="Private…"/>
          <p:cNvSpPr/>
          <p:nvPr/>
        </p:nvSpPr>
        <p:spPr>
          <a:xfrm>
            <a:off x="5856292" y="8161456"/>
            <a:ext cx="99375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Private 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Enterprise</a:t>
            </a:r>
          </a:p>
        </p:txBody>
      </p:sp>
      <p:sp>
        <p:nvSpPr>
          <p:cNvPr id="489" name="Central Storage…"/>
          <p:cNvSpPr/>
          <p:nvPr/>
        </p:nvSpPr>
        <p:spPr>
          <a:xfrm>
            <a:off x="4279900" y="5959663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Central Storage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(IPPs)</a:t>
            </a:r>
          </a:p>
        </p:txBody>
      </p:sp>
      <p:sp>
        <p:nvSpPr>
          <p:cNvPr id="490" name="Linie"/>
          <p:cNvSpPr/>
          <p:nvPr/>
        </p:nvSpPr>
        <p:spPr>
          <a:xfrm flipV="1">
            <a:off x="4914900" y="5449369"/>
            <a:ext cx="0" cy="457303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91" name="Linie"/>
          <p:cNvSpPr/>
          <p:nvPr/>
        </p:nvSpPr>
        <p:spPr>
          <a:xfrm flipV="1">
            <a:off x="809575" y="3053972"/>
            <a:ext cx="1" cy="3544056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Linie"/>
          <p:cNvSpPr/>
          <p:nvPr/>
        </p:nvSpPr>
        <p:spPr>
          <a:xfrm>
            <a:off x="1016000" y="8661400"/>
            <a:ext cx="11167400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94" name="Linie"/>
          <p:cNvSpPr/>
          <p:nvPr/>
        </p:nvSpPr>
        <p:spPr>
          <a:xfrm flipV="1">
            <a:off x="1020623" y="737374"/>
            <a:ext cx="1" cy="793350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495" name="Rechteck"/>
          <p:cNvSpPr/>
          <p:nvPr/>
        </p:nvSpPr>
        <p:spPr>
          <a:xfrm>
            <a:off x="10287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96" name="Rechteck"/>
          <p:cNvSpPr/>
          <p:nvPr/>
        </p:nvSpPr>
        <p:spPr>
          <a:xfrm>
            <a:off x="21590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97" name="Rechteck"/>
          <p:cNvSpPr/>
          <p:nvPr/>
        </p:nvSpPr>
        <p:spPr>
          <a:xfrm>
            <a:off x="32972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98" name="Rechteck"/>
          <p:cNvSpPr/>
          <p:nvPr/>
        </p:nvSpPr>
        <p:spPr>
          <a:xfrm>
            <a:off x="37925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99" name="Rechteck"/>
          <p:cNvSpPr/>
          <p:nvPr/>
        </p:nvSpPr>
        <p:spPr>
          <a:xfrm>
            <a:off x="42878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00" name="Rechteck"/>
          <p:cNvSpPr/>
          <p:nvPr/>
        </p:nvSpPr>
        <p:spPr>
          <a:xfrm>
            <a:off x="47831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01" name="Rechteck"/>
          <p:cNvSpPr/>
          <p:nvPr/>
        </p:nvSpPr>
        <p:spPr>
          <a:xfrm>
            <a:off x="52737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02" name="Rechteck"/>
          <p:cNvSpPr/>
          <p:nvPr/>
        </p:nvSpPr>
        <p:spPr>
          <a:xfrm>
            <a:off x="60357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03" name="Rechteck"/>
          <p:cNvSpPr/>
          <p:nvPr/>
        </p:nvSpPr>
        <p:spPr>
          <a:xfrm>
            <a:off x="6802418" y="2714120"/>
            <a:ext cx="757735" cy="5938035"/>
          </a:xfrm>
          <a:prstGeom prst="rect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04" name="Rechteck"/>
          <p:cNvSpPr/>
          <p:nvPr/>
        </p:nvSpPr>
        <p:spPr>
          <a:xfrm>
            <a:off x="75644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05" name="Rechteck"/>
          <p:cNvSpPr/>
          <p:nvPr/>
        </p:nvSpPr>
        <p:spPr>
          <a:xfrm>
            <a:off x="83264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06" name="Rechteck"/>
          <p:cNvSpPr/>
          <p:nvPr/>
        </p:nvSpPr>
        <p:spPr>
          <a:xfrm>
            <a:off x="90883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07" name="Rechteck"/>
          <p:cNvSpPr/>
          <p:nvPr/>
        </p:nvSpPr>
        <p:spPr>
          <a:xfrm>
            <a:off x="95836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08" name="BBD/kWh"/>
          <p:cNvSpPr/>
          <p:nvPr/>
        </p:nvSpPr>
        <p:spPr>
          <a:xfrm rot="16200000">
            <a:off x="251909" y="1295400"/>
            <a:ext cx="115561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BBD/kWh</a:t>
            </a:r>
          </a:p>
        </p:txBody>
      </p:sp>
      <p:sp>
        <p:nvSpPr>
          <p:cNvPr id="509" name="MW"/>
          <p:cNvSpPr/>
          <p:nvPr/>
        </p:nvSpPr>
        <p:spPr>
          <a:xfrm>
            <a:off x="11519525" y="8674099"/>
            <a:ext cx="52049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MW</a:t>
            </a:r>
          </a:p>
        </p:txBody>
      </p:sp>
      <p:sp>
        <p:nvSpPr>
          <p:cNvPr id="510" name="Linie"/>
          <p:cNvSpPr/>
          <p:nvPr/>
        </p:nvSpPr>
        <p:spPr>
          <a:xfrm>
            <a:off x="292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11" name="Linie"/>
          <p:cNvSpPr/>
          <p:nvPr/>
        </p:nvSpPr>
        <p:spPr>
          <a:xfrm>
            <a:off x="482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12" name="Linie"/>
          <p:cNvSpPr/>
          <p:nvPr/>
        </p:nvSpPr>
        <p:spPr>
          <a:xfrm>
            <a:off x="6732865" y="86614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13" name="Linie"/>
          <p:cNvSpPr/>
          <p:nvPr/>
        </p:nvSpPr>
        <p:spPr>
          <a:xfrm>
            <a:off x="863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14" name="Linie"/>
          <p:cNvSpPr/>
          <p:nvPr/>
        </p:nvSpPr>
        <p:spPr>
          <a:xfrm>
            <a:off x="1054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15" name="50"/>
          <p:cNvSpPr/>
          <p:nvPr/>
        </p:nvSpPr>
        <p:spPr>
          <a:xfrm>
            <a:off x="2754131" y="8739113"/>
            <a:ext cx="31206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50</a:t>
            </a:r>
          </a:p>
        </p:txBody>
      </p:sp>
      <p:sp>
        <p:nvSpPr>
          <p:cNvPr id="516" name="100"/>
          <p:cNvSpPr/>
          <p:nvPr/>
        </p:nvSpPr>
        <p:spPr>
          <a:xfrm>
            <a:off x="462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517" name="150"/>
          <p:cNvSpPr/>
          <p:nvPr/>
        </p:nvSpPr>
        <p:spPr>
          <a:xfrm>
            <a:off x="6527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150</a:t>
            </a:r>
          </a:p>
        </p:txBody>
      </p:sp>
      <p:sp>
        <p:nvSpPr>
          <p:cNvPr id="518" name="200"/>
          <p:cNvSpPr/>
          <p:nvPr/>
        </p:nvSpPr>
        <p:spPr>
          <a:xfrm>
            <a:off x="843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200</a:t>
            </a:r>
          </a:p>
        </p:txBody>
      </p:sp>
      <p:sp>
        <p:nvSpPr>
          <p:cNvPr id="519" name="250"/>
          <p:cNvSpPr/>
          <p:nvPr/>
        </p:nvSpPr>
        <p:spPr>
          <a:xfrm>
            <a:off x="103246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250</a:t>
            </a:r>
          </a:p>
        </p:txBody>
      </p:sp>
      <p:sp>
        <p:nvSpPr>
          <p:cNvPr id="520" name="Merit order of Barbados’ power supply in 2016"/>
          <p:cNvSpPr/>
          <p:nvPr/>
        </p:nvSpPr>
        <p:spPr>
          <a:xfrm>
            <a:off x="4615228" y="596899"/>
            <a:ext cx="513211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Merit order of Barbados’ power supply in 2016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Linie"/>
          <p:cNvSpPr/>
          <p:nvPr/>
        </p:nvSpPr>
        <p:spPr>
          <a:xfrm>
            <a:off x="1016000" y="8661400"/>
            <a:ext cx="11167400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23" name="Linie"/>
          <p:cNvSpPr/>
          <p:nvPr/>
        </p:nvSpPr>
        <p:spPr>
          <a:xfrm flipV="1">
            <a:off x="1020623" y="737375"/>
            <a:ext cx="1" cy="885591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24" name="Rechteck"/>
          <p:cNvSpPr/>
          <p:nvPr/>
        </p:nvSpPr>
        <p:spPr>
          <a:xfrm>
            <a:off x="10287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25" name="Rechteck"/>
          <p:cNvSpPr/>
          <p:nvPr/>
        </p:nvSpPr>
        <p:spPr>
          <a:xfrm>
            <a:off x="21590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26" name="Rechteck"/>
          <p:cNvSpPr/>
          <p:nvPr/>
        </p:nvSpPr>
        <p:spPr>
          <a:xfrm>
            <a:off x="32972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27" name="Rechteck"/>
          <p:cNvSpPr/>
          <p:nvPr/>
        </p:nvSpPr>
        <p:spPr>
          <a:xfrm>
            <a:off x="37925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28" name="Rechteck"/>
          <p:cNvSpPr/>
          <p:nvPr/>
        </p:nvSpPr>
        <p:spPr>
          <a:xfrm>
            <a:off x="42878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29" name="Rechteck"/>
          <p:cNvSpPr/>
          <p:nvPr/>
        </p:nvSpPr>
        <p:spPr>
          <a:xfrm>
            <a:off x="47831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30" name="Rechteck"/>
          <p:cNvSpPr/>
          <p:nvPr/>
        </p:nvSpPr>
        <p:spPr>
          <a:xfrm>
            <a:off x="52737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31" name="Rechteck"/>
          <p:cNvSpPr/>
          <p:nvPr/>
        </p:nvSpPr>
        <p:spPr>
          <a:xfrm>
            <a:off x="60357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32" name="Rechteck"/>
          <p:cNvSpPr/>
          <p:nvPr/>
        </p:nvSpPr>
        <p:spPr>
          <a:xfrm>
            <a:off x="6802418" y="2714120"/>
            <a:ext cx="757735" cy="5938035"/>
          </a:xfrm>
          <a:prstGeom prst="rect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33" name="Rechteck"/>
          <p:cNvSpPr/>
          <p:nvPr/>
        </p:nvSpPr>
        <p:spPr>
          <a:xfrm>
            <a:off x="75644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34" name="Rechteck"/>
          <p:cNvSpPr/>
          <p:nvPr/>
        </p:nvSpPr>
        <p:spPr>
          <a:xfrm>
            <a:off x="83264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35" name="Rechteck"/>
          <p:cNvSpPr/>
          <p:nvPr/>
        </p:nvSpPr>
        <p:spPr>
          <a:xfrm>
            <a:off x="90883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36" name="Rechteck"/>
          <p:cNvSpPr/>
          <p:nvPr/>
        </p:nvSpPr>
        <p:spPr>
          <a:xfrm>
            <a:off x="95836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37" name="BBD/kWh"/>
          <p:cNvSpPr/>
          <p:nvPr/>
        </p:nvSpPr>
        <p:spPr>
          <a:xfrm rot="16200000">
            <a:off x="251909" y="1295400"/>
            <a:ext cx="115561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BBD/kWh</a:t>
            </a:r>
          </a:p>
        </p:txBody>
      </p:sp>
      <p:sp>
        <p:nvSpPr>
          <p:cNvPr id="538" name="MW"/>
          <p:cNvSpPr/>
          <p:nvPr/>
        </p:nvSpPr>
        <p:spPr>
          <a:xfrm>
            <a:off x="11519525" y="8674099"/>
            <a:ext cx="52049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MW</a:t>
            </a:r>
          </a:p>
        </p:txBody>
      </p:sp>
      <p:sp>
        <p:nvSpPr>
          <p:cNvPr id="539" name="Linie"/>
          <p:cNvSpPr/>
          <p:nvPr/>
        </p:nvSpPr>
        <p:spPr>
          <a:xfrm>
            <a:off x="292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40" name="Linie"/>
          <p:cNvSpPr/>
          <p:nvPr/>
        </p:nvSpPr>
        <p:spPr>
          <a:xfrm>
            <a:off x="482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41" name="Linie"/>
          <p:cNvSpPr/>
          <p:nvPr/>
        </p:nvSpPr>
        <p:spPr>
          <a:xfrm>
            <a:off x="6732865" y="86614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42" name="Linie"/>
          <p:cNvSpPr/>
          <p:nvPr/>
        </p:nvSpPr>
        <p:spPr>
          <a:xfrm>
            <a:off x="863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43" name="Linie"/>
          <p:cNvSpPr/>
          <p:nvPr/>
        </p:nvSpPr>
        <p:spPr>
          <a:xfrm>
            <a:off x="1054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44" name="50"/>
          <p:cNvSpPr/>
          <p:nvPr/>
        </p:nvSpPr>
        <p:spPr>
          <a:xfrm>
            <a:off x="2754131" y="8739113"/>
            <a:ext cx="31206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50</a:t>
            </a:r>
          </a:p>
        </p:txBody>
      </p:sp>
      <p:sp>
        <p:nvSpPr>
          <p:cNvPr id="545" name="100"/>
          <p:cNvSpPr/>
          <p:nvPr/>
        </p:nvSpPr>
        <p:spPr>
          <a:xfrm>
            <a:off x="462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546" name="150"/>
          <p:cNvSpPr/>
          <p:nvPr/>
        </p:nvSpPr>
        <p:spPr>
          <a:xfrm>
            <a:off x="6527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150</a:t>
            </a:r>
          </a:p>
        </p:txBody>
      </p:sp>
      <p:sp>
        <p:nvSpPr>
          <p:cNvPr id="547" name="200"/>
          <p:cNvSpPr/>
          <p:nvPr/>
        </p:nvSpPr>
        <p:spPr>
          <a:xfrm>
            <a:off x="843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200</a:t>
            </a:r>
          </a:p>
        </p:txBody>
      </p:sp>
      <p:sp>
        <p:nvSpPr>
          <p:cNvPr id="548" name="250"/>
          <p:cNvSpPr/>
          <p:nvPr/>
        </p:nvSpPr>
        <p:spPr>
          <a:xfrm>
            <a:off x="103246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250</a:t>
            </a:r>
          </a:p>
        </p:txBody>
      </p:sp>
      <p:sp>
        <p:nvSpPr>
          <p:cNvPr id="549" name="Linie"/>
          <p:cNvSpPr/>
          <p:nvPr/>
        </p:nvSpPr>
        <p:spPr>
          <a:xfrm flipV="1">
            <a:off x="4450457" y="5790435"/>
            <a:ext cx="1" cy="3401418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50" name="Linie"/>
          <p:cNvSpPr/>
          <p:nvPr/>
        </p:nvSpPr>
        <p:spPr>
          <a:xfrm>
            <a:off x="990857" y="5810250"/>
            <a:ext cx="3462320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51" name="Linie"/>
          <p:cNvSpPr/>
          <p:nvPr/>
        </p:nvSpPr>
        <p:spPr>
          <a:xfrm flipV="1">
            <a:off x="6736457" y="35917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52" name="Linie"/>
          <p:cNvSpPr/>
          <p:nvPr/>
        </p:nvSpPr>
        <p:spPr>
          <a:xfrm>
            <a:off x="981758" y="3600450"/>
            <a:ext cx="5744719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53" name="Minimum load at night"/>
          <p:cNvSpPr/>
          <p:nvPr/>
        </p:nvSpPr>
        <p:spPr>
          <a:xfrm>
            <a:off x="1570074" y="8877299"/>
            <a:ext cx="237538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Minimum load at night</a:t>
            </a:r>
          </a:p>
        </p:txBody>
      </p:sp>
      <p:sp>
        <p:nvSpPr>
          <p:cNvPr id="554" name="Maximum load of the year"/>
          <p:cNvSpPr/>
          <p:nvPr/>
        </p:nvSpPr>
        <p:spPr>
          <a:xfrm>
            <a:off x="3531993" y="9135839"/>
            <a:ext cx="275668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Maximum load of the year</a:t>
            </a:r>
          </a:p>
        </p:txBody>
      </p:sp>
      <p:sp>
        <p:nvSpPr>
          <p:cNvPr id="555" name="Linie"/>
          <p:cNvSpPr/>
          <p:nvPr/>
        </p:nvSpPr>
        <p:spPr>
          <a:xfrm>
            <a:off x="4001107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56" name="Linie"/>
          <p:cNvSpPr/>
          <p:nvPr/>
        </p:nvSpPr>
        <p:spPr>
          <a:xfrm>
            <a:off x="6320299" y="9326339"/>
            <a:ext cx="3810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57" name="Linie"/>
          <p:cNvSpPr/>
          <p:nvPr/>
        </p:nvSpPr>
        <p:spPr>
          <a:xfrm flipH="1">
            <a:off x="1133424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58" name="Linie"/>
          <p:cNvSpPr/>
          <p:nvPr/>
        </p:nvSpPr>
        <p:spPr>
          <a:xfrm flipH="1">
            <a:off x="1137234" y="9326339"/>
            <a:ext cx="233910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59" name="Linie"/>
          <p:cNvSpPr/>
          <p:nvPr/>
        </p:nvSpPr>
        <p:spPr>
          <a:xfrm flipV="1">
            <a:off x="10085045" y="36171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60" name="Reserve capacity"/>
          <p:cNvSpPr/>
          <p:nvPr/>
        </p:nvSpPr>
        <p:spPr>
          <a:xfrm>
            <a:off x="7494418" y="9135839"/>
            <a:ext cx="189303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Reserve capacity</a:t>
            </a:r>
          </a:p>
        </p:txBody>
      </p:sp>
      <p:sp>
        <p:nvSpPr>
          <p:cNvPr id="561" name="Linie"/>
          <p:cNvSpPr/>
          <p:nvPr/>
        </p:nvSpPr>
        <p:spPr>
          <a:xfrm>
            <a:off x="9507959" y="9326339"/>
            <a:ext cx="52049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62" name="Linie"/>
          <p:cNvSpPr/>
          <p:nvPr/>
        </p:nvSpPr>
        <p:spPr>
          <a:xfrm flipH="1">
            <a:off x="6808539" y="9326339"/>
            <a:ext cx="62649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63" name="Merit order  and system load of Barbados’ power supply in 2016"/>
          <p:cNvSpPr/>
          <p:nvPr/>
        </p:nvSpPr>
        <p:spPr>
          <a:xfrm>
            <a:off x="3656068" y="596899"/>
            <a:ext cx="705043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Merit order  and system load of Barbados’ power supply in 2016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Linie"/>
          <p:cNvSpPr/>
          <p:nvPr/>
        </p:nvSpPr>
        <p:spPr>
          <a:xfrm>
            <a:off x="1016000" y="8661400"/>
            <a:ext cx="11167400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66" name="Linie"/>
          <p:cNvSpPr/>
          <p:nvPr/>
        </p:nvSpPr>
        <p:spPr>
          <a:xfrm flipV="1">
            <a:off x="1020623" y="737375"/>
            <a:ext cx="1" cy="885591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67" name="Rechteck"/>
          <p:cNvSpPr/>
          <p:nvPr/>
        </p:nvSpPr>
        <p:spPr>
          <a:xfrm>
            <a:off x="10414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68" name="Rechteck"/>
          <p:cNvSpPr/>
          <p:nvPr/>
        </p:nvSpPr>
        <p:spPr>
          <a:xfrm>
            <a:off x="21796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69" name="Rechteck"/>
          <p:cNvSpPr/>
          <p:nvPr/>
        </p:nvSpPr>
        <p:spPr>
          <a:xfrm>
            <a:off x="26749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0" name="Rechteck"/>
          <p:cNvSpPr/>
          <p:nvPr/>
        </p:nvSpPr>
        <p:spPr>
          <a:xfrm>
            <a:off x="31702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1" name="Rechteck"/>
          <p:cNvSpPr/>
          <p:nvPr/>
        </p:nvSpPr>
        <p:spPr>
          <a:xfrm>
            <a:off x="36655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2" name="Rechteck"/>
          <p:cNvSpPr/>
          <p:nvPr/>
        </p:nvSpPr>
        <p:spPr>
          <a:xfrm>
            <a:off x="52864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3" name="Rechteck"/>
          <p:cNvSpPr/>
          <p:nvPr/>
        </p:nvSpPr>
        <p:spPr>
          <a:xfrm>
            <a:off x="60357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4" name="Rechteck"/>
          <p:cNvSpPr/>
          <p:nvPr/>
        </p:nvSpPr>
        <p:spPr>
          <a:xfrm>
            <a:off x="6802418" y="2714120"/>
            <a:ext cx="757735" cy="5938035"/>
          </a:xfrm>
          <a:prstGeom prst="rect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5" name="Rechteck"/>
          <p:cNvSpPr/>
          <p:nvPr/>
        </p:nvSpPr>
        <p:spPr>
          <a:xfrm>
            <a:off x="75644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6" name="Rechteck"/>
          <p:cNvSpPr/>
          <p:nvPr/>
        </p:nvSpPr>
        <p:spPr>
          <a:xfrm>
            <a:off x="83264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7" name="Rechteck"/>
          <p:cNvSpPr/>
          <p:nvPr/>
        </p:nvSpPr>
        <p:spPr>
          <a:xfrm>
            <a:off x="90883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8" name="Rechteck"/>
          <p:cNvSpPr/>
          <p:nvPr/>
        </p:nvSpPr>
        <p:spPr>
          <a:xfrm>
            <a:off x="95836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9" name="BBD/kWh"/>
          <p:cNvSpPr/>
          <p:nvPr/>
        </p:nvSpPr>
        <p:spPr>
          <a:xfrm rot="16200000">
            <a:off x="251909" y="1295400"/>
            <a:ext cx="115561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BBD/kWh</a:t>
            </a:r>
          </a:p>
        </p:txBody>
      </p:sp>
      <p:sp>
        <p:nvSpPr>
          <p:cNvPr id="580" name="MW"/>
          <p:cNvSpPr/>
          <p:nvPr/>
        </p:nvSpPr>
        <p:spPr>
          <a:xfrm>
            <a:off x="11519525" y="8674099"/>
            <a:ext cx="52049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MW</a:t>
            </a:r>
          </a:p>
        </p:txBody>
      </p:sp>
      <p:sp>
        <p:nvSpPr>
          <p:cNvPr id="581" name="Linie"/>
          <p:cNvSpPr/>
          <p:nvPr/>
        </p:nvSpPr>
        <p:spPr>
          <a:xfrm>
            <a:off x="292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82" name="Linie"/>
          <p:cNvSpPr/>
          <p:nvPr/>
        </p:nvSpPr>
        <p:spPr>
          <a:xfrm>
            <a:off x="482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83" name="Linie"/>
          <p:cNvSpPr/>
          <p:nvPr/>
        </p:nvSpPr>
        <p:spPr>
          <a:xfrm>
            <a:off x="6732865" y="86614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84" name="Linie"/>
          <p:cNvSpPr/>
          <p:nvPr/>
        </p:nvSpPr>
        <p:spPr>
          <a:xfrm>
            <a:off x="863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85" name="Linie"/>
          <p:cNvSpPr/>
          <p:nvPr/>
        </p:nvSpPr>
        <p:spPr>
          <a:xfrm>
            <a:off x="1054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86" name="50"/>
          <p:cNvSpPr/>
          <p:nvPr/>
        </p:nvSpPr>
        <p:spPr>
          <a:xfrm>
            <a:off x="2754131" y="8739113"/>
            <a:ext cx="31206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50</a:t>
            </a:r>
          </a:p>
        </p:txBody>
      </p:sp>
      <p:sp>
        <p:nvSpPr>
          <p:cNvPr id="587" name="100"/>
          <p:cNvSpPr/>
          <p:nvPr/>
        </p:nvSpPr>
        <p:spPr>
          <a:xfrm>
            <a:off x="462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588" name="150"/>
          <p:cNvSpPr/>
          <p:nvPr/>
        </p:nvSpPr>
        <p:spPr>
          <a:xfrm>
            <a:off x="6527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150</a:t>
            </a:r>
          </a:p>
        </p:txBody>
      </p:sp>
      <p:sp>
        <p:nvSpPr>
          <p:cNvPr id="589" name="200"/>
          <p:cNvSpPr/>
          <p:nvPr/>
        </p:nvSpPr>
        <p:spPr>
          <a:xfrm>
            <a:off x="843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200</a:t>
            </a:r>
          </a:p>
        </p:txBody>
      </p:sp>
      <p:sp>
        <p:nvSpPr>
          <p:cNvPr id="590" name="250"/>
          <p:cNvSpPr/>
          <p:nvPr/>
        </p:nvSpPr>
        <p:spPr>
          <a:xfrm>
            <a:off x="103246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250</a:t>
            </a:r>
          </a:p>
        </p:txBody>
      </p:sp>
      <p:sp>
        <p:nvSpPr>
          <p:cNvPr id="591" name="Linie"/>
          <p:cNvSpPr/>
          <p:nvPr/>
        </p:nvSpPr>
        <p:spPr>
          <a:xfrm flipV="1">
            <a:off x="6736457" y="35917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92" name="Linie"/>
          <p:cNvSpPr/>
          <p:nvPr/>
        </p:nvSpPr>
        <p:spPr>
          <a:xfrm>
            <a:off x="981758" y="3600450"/>
            <a:ext cx="5744719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93" name="Minimum load at night"/>
          <p:cNvSpPr/>
          <p:nvPr/>
        </p:nvSpPr>
        <p:spPr>
          <a:xfrm>
            <a:off x="1570074" y="8877299"/>
            <a:ext cx="237538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Minimum load at night</a:t>
            </a:r>
          </a:p>
        </p:txBody>
      </p:sp>
      <p:sp>
        <p:nvSpPr>
          <p:cNvPr id="594" name="Maximum load of the year"/>
          <p:cNvSpPr/>
          <p:nvPr/>
        </p:nvSpPr>
        <p:spPr>
          <a:xfrm>
            <a:off x="3531993" y="9135839"/>
            <a:ext cx="275668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Maximum load of the year</a:t>
            </a:r>
          </a:p>
        </p:txBody>
      </p:sp>
      <p:sp>
        <p:nvSpPr>
          <p:cNvPr id="595" name="Linie"/>
          <p:cNvSpPr/>
          <p:nvPr/>
        </p:nvSpPr>
        <p:spPr>
          <a:xfrm>
            <a:off x="4001107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96" name="Linie"/>
          <p:cNvSpPr/>
          <p:nvPr/>
        </p:nvSpPr>
        <p:spPr>
          <a:xfrm>
            <a:off x="6320299" y="9326339"/>
            <a:ext cx="3810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97" name="Linie"/>
          <p:cNvSpPr/>
          <p:nvPr/>
        </p:nvSpPr>
        <p:spPr>
          <a:xfrm flipH="1">
            <a:off x="1133424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98" name="Linie"/>
          <p:cNvSpPr/>
          <p:nvPr/>
        </p:nvSpPr>
        <p:spPr>
          <a:xfrm flipH="1">
            <a:off x="1137234" y="9326339"/>
            <a:ext cx="233910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599" name="Linie"/>
          <p:cNvSpPr/>
          <p:nvPr/>
        </p:nvSpPr>
        <p:spPr>
          <a:xfrm flipV="1">
            <a:off x="10072345" y="36171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00" name="Reserve capacity"/>
          <p:cNvSpPr/>
          <p:nvPr/>
        </p:nvSpPr>
        <p:spPr>
          <a:xfrm>
            <a:off x="7494418" y="9135839"/>
            <a:ext cx="189303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Reserve capacity</a:t>
            </a:r>
          </a:p>
        </p:txBody>
      </p:sp>
      <p:sp>
        <p:nvSpPr>
          <p:cNvPr id="601" name="Linie"/>
          <p:cNvSpPr/>
          <p:nvPr/>
        </p:nvSpPr>
        <p:spPr>
          <a:xfrm>
            <a:off x="9507959" y="9326339"/>
            <a:ext cx="52049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02" name="Linie"/>
          <p:cNvSpPr/>
          <p:nvPr/>
        </p:nvSpPr>
        <p:spPr>
          <a:xfrm flipH="1">
            <a:off x="6808539" y="9326339"/>
            <a:ext cx="62649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03" name="Merit order  and system load of Barbados’ power supply in 2016…"/>
          <p:cNvSpPr/>
          <p:nvPr/>
        </p:nvSpPr>
        <p:spPr>
          <a:xfrm>
            <a:off x="3592555" y="457200"/>
            <a:ext cx="717746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Merit order  and system load of Barbados’ power supply in 2016 </a:t>
            </a:r>
          </a:p>
          <a:p>
            <a:pPr>
              <a:defRPr b="1"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conversion of 30 MW diesel with best heat rate to gas diesel</a:t>
            </a:r>
          </a:p>
        </p:txBody>
      </p:sp>
      <p:sp>
        <p:nvSpPr>
          <p:cNvPr id="604" name="Rechteck"/>
          <p:cNvSpPr/>
          <p:nvPr/>
        </p:nvSpPr>
        <p:spPr>
          <a:xfrm>
            <a:off x="4152900" y="5525939"/>
            <a:ext cx="1126034" cy="3129111"/>
          </a:xfrm>
          <a:prstGeom prst="rect">
            <a:avLst/>
          </a:prstGeom>
          <a:solidFill>
            <a:schemeClr val="accent1">
              <a:satOff val="-3355"/>
              <a:lumOff val="26614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05" name="Linie"/>
          <p:cNvSpPr/>
          <p:nvPr/>
        </p:nvSpPr>
        <p:spPr>
          <a:xfrm flipV="1">
            <a:off x="4450457" y="5517286"/>
            <a:ext cx="1" cy="3649167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06" name="Linie"/>
          <p:cNvSpPr/>
          <p:nvPr/>
        </p:nvSpPr>
        <p:spPr>
          <a:xfrm>
            <a:off x="990857" y="5530850"/>
            <a:ext cx="3462320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07" name="Linie"/>
          <p:cNvSpPr/>
          <p:nvPr/>
        </p:nvSpPr>
        <p:spPr>
          <a:xfrm>
            <a:off x="1003557" y="5810250"/>
            <a:ext cx="3462320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08" name="Cost increase"/>
          <p:cNvSpPr/>
          <p:nvPr/>
        </p:nvSpPr>
        <p:spPr>
          <a:xfrm>
            <a:off x="1092576" y="5487119"/>
            <a:ext cx="128041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Cost increase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Linie"/>
          <p:cNvSpPr/>
          <p:nvPr/>
        </p:nvSpPr>
        <p:spPr>
          <a:xfrm>
            <a:off x="1016000" y="8661400"/>
            <a:ext cx="11167400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11" name="Linie"/>
          <p:cNvSpPr/>
          <p:nvPr/>
        </p:nvSpPr>
        <p:spPr>
          <a:xfrm flipV="1">
            <a:off x="1020623" y="737375"/>
            <a:ext cx="1" cy="885591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12" name="Rechteck"/>
          <p:cNvSpPr/>
          <p:nvPr/>
        </p:nvSpPr>
        <p:spPr>
          <a:xfrm>
            <a:off x="10287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13" name="Rechteck"/>
          <p:cNvSpPr/>
          <p:nvPr/>
        </p:nvSpPr>
        <p:spPr>
          <a:xfrm>
            <a:off x="21590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14" name="Rechteck"/>
          <p:cNvSpPr/>
          <p:nvPr/>
        </p:nvSpPr>
        <p:spPr>
          <a:xfrm>
            <a:off x="32972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15" name="Rechteck"/>
          <p:cNvSpPr/>
          <p:nvPr/>
        </p:nvSpPr>
        <p:spPr>
          <a:xfrm>
            <a:off x="37925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16" name="Rechteck"/>
          <p:cNvSpPr/>
          <p:nvPr/>
        </p:nvSpPr>
        <p:spPr>
          <a:xfrm>
            <a:off x="42878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17" name="Rechteck"/>
          <p:cNvSpPr/>
          <p:nvPr/>
        </p:nvSpPr>
        <p:spPr>
          <a:xfrm>
            <a:off x="47831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18" name="Rechteck"/>
          <p:cNvSpPr/>
          <p:nvPr/>
        </p:nvSpPr>
        <p:spPr>
          <a:xfrm>
            <a:off x="63913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19" name="Rechteck"/>
          <p:cNvSpPr/>
          <p:nvPr/>
        </p:nvSpPr>
        <p:spPr>
          <a:xfrm>
            <a:off x="71406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0" name="Rechteck"/>
          <p:cNvSpPr/>
          <p:nvPr/>
        </p:nvSpPr>
        <p:spPr>
          <a:xfrm>
            <a:off x="7894618" y="2714120"/>
            <a:ext cx="757735" cy="5938035"/>
          </a:xfrm>
          <a:prstGeom prst="rect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1" name="Rechteck"/>
          <p:cNvSpPr/>
          <p:nvPr/>
        </p:nvSpPr>
        <p:spPr>
          <a:xfrm>
            <a:off x="86566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2" name="Rechteck"/>
          <p:cNvSpPr/>
          <p:nvPr/>
        </p:nvSpPr>
        <p:spPr>
          <a:xfrm>
            <a:off x="94186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3" name="Rechteck"/>
          <p:cNvSpPr/>
          <p:nvPr/>
        </p:nvSpPr>
        <p:spPr>
          <a:xfrm>
            <a:off x="101805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4" name="Rechteck"/>
          <p:cNvSpPr/>
          <p:nvPr/>
        </p:nvSpPr>
        <p:spPr>
          <a:xfrm>
            <a:off x="106758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5" name="BBD/kWh"/>
          <p:cNvSpPr/>
          <p:nvPr/>
        </p:nvSpPr>
        <p:spPr>
          <a:xfrm rot="16200000">
            <a:off x="251909" y="1295400"/>
            <a:ext cx="115561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BBD/kWh</a:t>
            </a:r>
          </a:p>
        </p:txBody>
      </p:sp>
      <p:sp>
        <p:nvSpPr>
          <p:cNvPr id="626" name="MW"/>
          <p:cNvSpPr/>
          <p:nvPr/>
        </p:nvSpPr>
        <p:spPr>
          <a:xfrm>
            <a:off x="11519525" y="8674099"/>
            <a:ext cx="52049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MW</a:t>
            </a:r>
          </a:p>
        </p:txBody>
      </p:sp>
      <p:sp>
        <p:nvSpPr>
          <p:cNvPr id="627" name="Linie"/>
          <p:cNvSpPr/>
          <p:nvPr/>
        </p:nvSpPr>
        <p:spPr>
          <a:xfrm>
            <a:off x="292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28" name="Linie"/>
          <p:cNvSpPr/>
          <p:nvPr/>
        </p:nvSpPr>
        <p:spPr>
          <a:xfrm>
            <a:off x="482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29" name="Linie"/>
          <p:cNvSpPr/>
          <p:nvPr/>
        </p:nvSpPr>
        <p:spPr>
          <a:xfrm>
            <a:off x="6732865" y="86614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30" name="Linie"/>
          <p:cNvSpPr/>
          <p:nvPr/>
        </p:nvSpPr>
        <p:spPr>
          <a:xfrm>
            <a:off x="863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31" name="Linie"/>
          <p:cNvSpPr/>
          <p:nvPr/>
        </p:nvSpPr>
        <p:spPr>
          <a:xfrm>
            <a:off x="1054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32" name="50"/>
          <p:cNvSpPr/>
          <p:nvPr/>
        </p:nvSpPr>
        <p:spPr>
          <a:xfrm>
            <a:off x="2754131" y="8739113"/>
            <a:ext cx="31206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50</a:t>
            </a:r>
          </a:p>
        </p:txBody>
      </p:sp>
      <p:sp>
        <p:nvSpPr>
          <p:cNvPr id="633" name="100"/>
          <p:cNvSpPr/>
          <p:nvPr/>
        </p:nvSpPr>
        <p:spPr>
          <a:xfrm>
            <a:off x="462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634" name="150"/>
          <p:cNvSpPr/>
          <p:nvPr/>
        </p:nvSpPr>
        <p:spPr>
          <a:xfrm>
            <a:off x="6527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150</a:t>
            </a:r>
          </a:p>
        </p:txBody>
      </p:sp>
      <p:sp>
        <p:nvSpPr>
          <p:cNvPr id="635" name="200"/>
          <p:cNvSpPr/>
          <p:nvPr/>
        </p:nvSpPr>
        <p:spPr>
          <a:xfrm>
            <a:off x="843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200</a:t>
            </a:r>
          </a:p>
        </p:txBody>
      </p:sp>
      <p:sp>
        <p:nvSpPr>
          <p:cNvPr id="636" name="250"/>
          <p:cNvSpPr/>
          <p:nvPr/>
        </p:nvSpPr>
        <p:spPr>
          <a:xfrm>
            <a:off x="103246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250</a:t>
            </a:r>
          </a:p>
        </p:txBody>
      </p:sp>
      <p:sp>
        <p:nvSpPr>
          <p:cNvPr id="637" name="Linie"/>
          <p:cNvSpPr/>
          <p:nvPr/>
        </p:nvSpPr>
        <p:spPr>
          <a:xfrm flipV="1">
            <a:off x="4450457" y="5803135"/>
            <a:ext cx="1" cy="3401418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38" name="Linie"/>
          <p:cNvSpPr/>
          <p:nvPr/>
        </p:nvSpPr>
        <p:spPr>
          <a:xfrm>
            <a:off x="990857" y="5810250"/>
            <a:ext cx="3462320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39" name="Linie"/>
          <p:cNvSpPr/>
          <p:nvPr/>
        </p:nvSpPr>
        <p:spPr>
          <a:xfrm flipV="1">
            <a:off x="6736457" y="35917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40" name="Linie"/>
          <p:cNvSpPr/>
          <p:nvPr/>
        </p:nvSpPr>
        <p:spPr>
          <a:xfrm>
            <a:off x="981758" y="3600450"/>
            <a:ext cx="5744719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41" name="Minimum load at night"/>
          <p:cNvSpPr/>
          <p:nvPr/>
        </p:nvSpPr>
        <p:spPr>
          <a:xfrm>
            <a:off x="1570074" y="8877299"/>
            <a:ext cx="237538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Minimum load at night</a:t>
            </a:r>
          </a:p>
        </p:txBody>
      </p:sp>
      <p:sp>
        <p:nvSpPr>
          <p:cNvPr id="642" name="Maximum load of the year"/>
          <p:cNvSpPr/>
          <p:nvPr/>
        </p:nvSpPr>
        <p:spPr>
          <a:xfrm>
            <a:off x="3531993" y="9135839"/>
            <a:ext cx="275668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Maximum load of the year</a:t>
            </a:r>
          </a:p>
        </p:txBody>
      </p:sp>
      <p:sp>
        <p:nvSpPr>
          <p:cNvPr id="643" name="Linie"/>
          <p:cNvSpPr/>
          <p:nvPr/>
        </p:nvSpPr>
        <p:spPr>
          <a:xfrm>
            <a:off x="4001107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44" name="Linie"/>
          <p:cNvSpPr/>
          <p:nvPr/>
        </p:nvSpPr>
        <p:spPr>
          <a:xfrm>
            <a:off x="6320299" y="9326339"/>
            <a:ext cx="3810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45" name="Linie"/>
          <p:cNvSpPr/>
          <p:nvPr/>
        </p:nvSpPr>
        <p:spPr>
          <a:xfrm flipH="1">
            <a:off x="1133424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46" name="Linie"/>
          <p:cNvSpPr/>
          <p:nvPr/>
        </p:nvSpPr>
        <p:spPr>
          <a:xfrm flipH="1">
            <a:off x="1137234" y="9326339"/>
            <a:ext cx="233910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47" name="Linie"/>
          <p:cNvSpPr/>
          <p:nvPr/>
        </p:nvSpPr>
        <p:spPr>
          <a:xfrm flipV="1">
            <a:off x="10123145" y="36171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48" name="Reserve capacity"/>
          <p:cNvSpPr/>
          <p:nvPr/>
        </p:nvSpPr>
        <p:spPr>
          <a:xfrm>
            <a:off x="7494418" y="9135839"/>
            <a:ext cx="189303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Reserve capacity</a:t>
            </a:r>
          </a:p>
        </p:txBody>
      </p:sp>
      <p:sp>
        <p:nvSpPr>
          <p:cNvPr id="649" name="Linie"/>
          <p:cNvSpPr/>
          <p:nvPr/>
        </p:nvSpPr>
        <p:spPr>
          <a:xfrm>
            <a:off x="9507959" y="9326339"/>
            <a:ext cx="52049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50" name="Linie"/>
          <p:cNvSpPr/>
          <p:nvPr/>
        </p:nvSpPr>
        <p:spPr>
          <a:xfrm flipH="1">
            <a:off x="6808539" y="9326339"/>
            <a:ext cx="62649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51" name="Merit order  and system load of Barbados’ power supply in 2016…"/>
          <p:cNvSpPr/>
          <p:nvPr/>
        </p:nvSpPr>
        <p:spPr>
          <a:xfrm>
            <a:off x="3592555" y="457200"/>
            <a:ext cx="717746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Merit order  and system load of Barbados’ power supply in 2016 </a:t>
            </a:r>
          </a:p>
          <a:p>
            <a:pPr>
              <a:defRPr b="1"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plus new 30 MW gas-diesel with best heat rate</a:t>
            </a:r>
          </a:p>
        </p:txBody>
      </p:sp>
      <p:sp>
        <p:nvSpPr>
          <p:cNvPr id="652" name="Rechteck"/>
          <p:cNvSpPr/>
          <p:nvPr/>
        </p:nvSpPr>
        <p:spPr>
          <a:xfrm>
            <a:off x="5270500" y="5672286"/>
            <a:ext cx="1126034" cy="2982764"/>
          </a:xfrm>
          <a:prstGeom prst="rect">
            <a:avLst/>
          </a:prstGeom>
          <a:solidFill>
            <a:schemeClr val="accent1">
              <a:satOff val="-3355"/>
              <a:lumOff val="26614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53" name="High investment cost no business case…"/>
          <p:cNvSpPr/>
          <p:nvPr/>
        </p:nvSpPr>
        <p:spPr>
          <a:xfrm>
            <a:off x="1343931" y="4215251"/>
            <a:ext cx="445892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High investment cost no business case</a:t>
            </a:r>
          </a:p>
          <a:p>
            <a:pPr>
              <a:defRPr b="1"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2210 hours of full load operation </a:t>
            </a:r>
          </a:p>
          <a:p>
            <a:pPr>
              <a:defRPr b="1"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and 3880 hours of partial load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Linie"/>
          <p:cNvSpPr/>
          <p:nvPr/>
        </p:nvSpPr>
        <p:spPr>
          <a:xfrm>
            <a:off x="1016000" y="8661400"/>
            <a:ext cx="11167400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56" name="Linie"/>
          <p:cNvSpPr/>
          <p:nvPr/>
        </p:nvSpPr>
        <p:spPr>
          <a:xfrm flipV="1">
            <a:off x="1020623" y="737375"/>
            <a:ext cx="1" cy="885591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57" name="Rechteck"/>
          <p:cNvSpPr/>
          <p:nvPr/>
        </p:nvSpPr>
        <p:spPr>
          <a:xfrm>
            <a:off x="21590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58" name="Rechteck"/>
          <p:cNvSpPr/>
          <p:nvPr/>
        </p:nvSpPr>
        <p:spPr>
          <a:xfrm>
            <a:off x="32766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59" name="Rechteck"/>
          <p:cNvSpPr/>
          <p:nvPr/>
        </p:nvSpPr>
        <p:spPr>
          <a:xfrm>
            <a:off x="44021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0" name="Rechteck"/>
          <p:cNvSpPr/>
          <p:nvPr/>
        </p:nvSpPr>
        <p:spPr>
          <a:xfrm>
            <a:off x="48847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1" name="Rechteck"/>
          <p:cNvSpPr/>
          <p:nvPr/>
        </p:nvSpPr>
        <p:spPr>
          <a:xfrm>
            <a:off x="53673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2" name="Rechteck"/>
          <p:cNvSpPr/>
          <p:nvPr/>
        </p:nvSpPr>
        <p:spPr>
          <a:xfrm>
            <a:off x="58499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3" name="Rechteck"/>
          <p:cNvSpPr/>
          <p:nvPr/>
        </p:nvSpPr>
        <p:spPr>
          <a:xfrm>
            <a:off x="63278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4" name="Rechteck"/>
          <p:cNvSpPr/>
          <p:nvPr/>
        </p:nvSpPr>
        <p:spPr>
          <a:xfrm>
            <a:off x="70771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5" name="Rechteck"/>
          <p:cNvSpPr/>
          <p:nvPr/>
        </p:nvSpPr>
        <p:spPr>
          <a:xfrm>
            <a:off x="7831118" y="2714120"/>
            <a:ext cx="757735" cy="5938035"/>
          </a:xfrm>
          <a:prstGeom prst="rect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6" name="Rechteck"/>
          <p:cNvSpPr/>
          <p:nvPr/>
        </p:nvSpPr>
        <p:spPr>
          <a:xfrm>
            <a:off x="85931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7" name="Rechteck"/>
          <p:cNvSpPr/>
          <p:nvPr/>
        </p:nvSpPr>
        <p:spPr>
          <a:xfrm>
            <a:off x="93551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8" name="Rechteck"/>
          <p:cNvSpPr/>
          <p:nvPr/>
        </p:nvSpPr>
        <p:spPr>
          <a:xfrm>
            <a:off x="101170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9" name="Rechteck"/>
          <p:cNvSpPr/>
          <p:nvPr/>
        </p:nvSpPr>
        <p:spPr>
          <a:xfrm>
            <a:off x="106123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70" name="BBD/kWh"/>
          <p:cNvSpPr/>
          <p:nvPr/>
        </p:nvSpPr>
        <p:spPr>
          <a:xfrm rot="16200000">
            <a:off x="251909" y="1295400"/>
            <a:ext cx="115561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BBD/kWh</a:t>
            </a:r>
          </a:p>
        </p:txBody>
      </p:sp>
      <p:sp>
        <p:nvSpPr>
          <p:cNvPr id="671" name="MW"/>
          <p:cNvSpPr/>
          <p:nvPr/>
        </p:nvSpPr>
        <p:spPr>
          <a:xfrm>
            <a:off x="11519525" y="8674099"/>
            <a:ext cx="52049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MW</a:t>
            </a:r>
          </a:p>
        </p:txBody>
      </p:sp>
      <p:sp>
        <p:nvSpPr>
          <p:cNvPr id="672" name="Linie"/>
          <p:cNvSpPr/>
          <p:nvPr/>
        </p:nvSpPr>
        <p:spPr>
          <a:xfrm>
            <a:off x="292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73" name="Linie"/>
          <p:cNvSpPr/>
          <p:nvPr/>
        </p:nvSpPr>
        <p:spPr>
          <a:xfrm>
            <a:off x="482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74" name="Linie"/>
          <p:cNvSpPr/>
          <p:nvPr/>
        </p:nvSpPr>
        <p:spPr>
          <a:xfrm>
            <a:off x="6732865" y="86614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75" name="Linie"/>
          <p:cNvSpPr/>
          <p:nvPr/>
        </p:nvSpPr>
        <p:spPr>
          <a:xfrm>
            <a:off x="863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76" name="Linie"/>
          <p:cNvSpPr/>
          <p:nvPr/>
        </p:nvSpPr>
        <p:spPr>
          <a:xfrm>
            <a:off x="1054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77" name="50"/>
          <p:cNvSpPr/>
          <p:nvPr/>
        </p:nvSpPr>
        <p:spPr>
          <a:xfrm>
            <a:off x="2754131" y="8739113"/>
            <a:ext cx="31206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50</a:t>
            </a:r>
          </a:p>
        </p:txBody>
      </p:sp>
      <p:sp>
        <p:nvSpPr>
          <p:cNvPr id="678" name="100"/>
          <p:cNvSpPr/>
          <p:nvPr/>
        </p:nvSpPr>
        <p:spPr>
          <a:xfrm>
            <a:off x="462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679" name="150"/>
          <p:cNvSpPr/>
          <p:nvPr/>
        </p:nvSpPr>
        <p:spPr>
          <a:xfrm>
            <a:off x="6527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150</a:t>
            </a:r>
          </a:p>
        </p:txBody>
      </p:sp>
      <p:sp>
        <p:nvSpPr>
          <p:cNvPr id="680" name="200"/>
          <p:cNvSpPr/>
          <p:nvPr/>
        </p:nvSpPr>
        <p:spPr>
          <a:xfrm>
            <a:off x="843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200</a:t>
            </a:r>
          </a:p>
        </p:txBody>
      </p:sp>
      <p:sp>
        <p:nvSpPr>
          <p:cNvPr id="681" name="250"/>
          <p:cNvSpPr/>
          <p:nvPr/>
        </p:nvSpPr>
        <p:spPr>
          <a:xfrm>
            <a:off x="103246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250</a:t>
            </a:r>
          </a:p>
        </p:txBody>
      </p:sp>
      <p:sp>
        <p:nvSpPr>
          <p:cNvPr id="682" name="Linie"/>
          <p:cNvSpPr/>
          <p:nvPr/>
        </p:nvSpPr>
        <p:spPr>
          <a:xfrm flipV="1">
            <a:off x="4450457" y="5803135"/>
            <a:ext cx="1" cy="3401418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83" name="Linie"/>
          <p:cNvSpPr/>
          <p:nvPr/>
        </p:nvSpPr>
        <p:spPr>
          <a:xfrm>
            <a:off x="990857" y="5810250"/>
            <a:ext cx="3462320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84" name="Linie"/>
          <p:cNvSpPr/>
          <p:nvPr/>
        </p:nvSpPr>
        <p:spPr>
          <a:xfrm flipV="1">
            <a:off x="6736457" y="35917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85" name="Linie"/>
          <p:cNvSpPr/>
          <p:nvPr/>
        </p:nvSpPr>
        <p:spPr>
          <a:xfrm>
            <a:off x="981758" y="3600450"/>
            <a:ext cx="5744719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86" name="Minimum load at night"/>
          <p:cNvSpPr/>
          <p:nvPr/>
        </p:nvSpPr>
        <p:spPr>
          <a:xfrm>
            <a:off x="1570074" y="8877299"/>
            <a:ext cx="237538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Minimum load at night</a:t>
            </a:r>
          </a:p>
        </p:txBody>
      </p:sp>
      <p:sp>
        <p:nvSpPr>
          <p:cNvPr id="687" name="Maximum load of the year"/>
          <p:cNvSpPr/>
          <p:nvPr/>
        </p:nvSpPr>
        <p:spPr>
          <a:xfrm>
            <a:off x="3531993" y="9135839"/>
            <a:ext cx="275668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Maximum load of the year</a:t>
            </a:r>
          </a:p>
        </p:txBody>
      </p:sp>
      <p:sp>
        <p:nvSpPr>
          <p:cNvPr id="688" name="Linie"/>
          <p:cNvSpPr/>
          <p:nvPr/>
        </p:nvSpPr>
        <p:spPr>
          <a:xfrm>
            <a:off x="4001107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89" name="Linie"/>
          <p:cNvSpPr/>
          <p:nvPr/>
        </p:nvSpPr>
        <p:spPr>
          <a:xfrm>
            <a:off x="6320299" y="9326339"/>
            <a:ext cx="3810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90" name="Linie"/>
          <p:cNvSpPr/>
          <p:nvPr/>
        </p:nvSpPr>
        <p:spPr>
          <a:xfrm flipH="1">
            <a:off x="1133424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91" name="Linie"/>
          <p:cNvSpPr/>
          <p:nvPr/>
        </p:nvSpPr>
        <p:spPr>
          <a:xfrm flipH="1">
            <a:off x="1137234" y="9326339"/>
            <a:ext cx="233910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92" name="Linie"/>
          <p:cNvSpPr/>
          <p:nvPr/>
        </p:nvSpPr>
        <p:spPr>
          <a:xfrm flipV="1">
            <a:off x="10085045" y="36171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93" name="Reserve capacity"/>
          <p:cNvSpPr/>
          <p:nvPr/>
        </p:nvSpPr>
        <p:spPr>
          <a:xfrm>
            <a:off x="7494418" y="9135839"/>
            <a:ext cx="189303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Reserve capacity</a:t>
            </a:r>
          </a:p>
        </p:txBody>
      </p:sp>
      <p:sp>
        <p:nvSpPr>
          <p:cNvPr id="694" name="Linie"/>
          <p:cNvSpPr/>
          <p:nvPr/>
        </p:nvSpPr>
        <p:spPr>
          <a:xfrm>
            <a:off x="9507959" y="9326339"/>
            <a:ext cx="52049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95" name="Linie"/>
          <p:cNvSpPr/>
          <p:nvPr/>
        </p:nvSpPr>
        <p:spPr>
          <a:xfrm flipH="1">
            <a:off x="6808539" y="9326339"/>
            <a:ext cx="62649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696" name="Merit order and system load of Barbados’ power supply plus new 30 MW IPP"/>
          <p:cNvSpPr/>
          <p:nvPr/>
        </p:nvSpPr>
        <p:spPr>
          <a:xfrm>
            <a:off x="2405186" y="596899"/>
            <a:ext cx="840919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Merit order and system load of Barbados’ power supply plus new 30 MW IPP</a:t>
            </a:r>
          </a:p>
        </p:txBody>
      </p:sp>
      <p:sp>
        <p:nvSpPr>
          <p:cNvPr id="697" name="Rechteck"/>
          <p:cNvSpPr/>
          <p:nvPr/>
        </p:nvSpPr>
        <p:spPr>
          <a:xfrm>
            <a:off x="1033550" y="6277951"/>
            <a:ext cx="1126034" cy="2375586"/>
          </a:xfrm>
          <a:prstGeom prst="rect">
            <a:avLst/>
          </a:prstGeom>
          <a:solidFill>
            <a:schemeClr val="accent6">
              <a:satOff val="24555"/>
              <a:lumOff val="222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Linie"/>
          <p:cNvSpPr/>
          <p:nvPr/>
        </p:nvSpPr>
        <p:spPr>
          <a:xfrm>
            <a:off x="1016000" y="8661400"/>
            <a:ext cx="11167400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00" name="Linie"/>
          <p:cNvSpPr/>
          <p:nvPr/>
        </p:nvSpPr>
        <p:spPr>
          <a:xfrm flipV="1">
            <a:off x="1020623" y="737375"/>
            <a:ext cx="1" cy="885591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01" name="Rechteck"/>
          <p:cNvSpPr/>
          <p:nvPr/>
        </p:nvSpPr>
        <p:spPr>
          <a:xfrm>
            <a:off x="10794319" y="6192177"/>
            <a:ext cx="1126035" cy="2623334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2" name="Rechteck"/>
          <p:cNvSpPr/>
          <p:nvPr/>
        </p:nvSpPr>
        <p:spPr>
          <a:xfrm>
            <a:off x="10343739" y="6154077"/>
            <a:ext cx="1126035" cy="2623334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3" name="Rechteck"/>
          <p:cNvSpPr/>
          <p:nvPr/>
        </p:nvSpPr>
        <p:spPr>
          <a:xfrm>
            <a:off x="11633042" y="592225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4" name="Rechteck"/>
          <p:cNvSpPr/>
          <p:nvPr/>
        </p:nvSpPr>
        <p:spPr>
          <a:xfrm>
            <a:off x="12397681" y="5674602"/>
            <a:ext cx="478334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5" name="Rechteck"/>
          <p:cNvSpPr/>
          <p:nvPr/>
        </p:nvSpPr>
        <p:spPr>
          <a:xfrm>
            <a:off x="12017337" y="5599916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6" name="Rechteck"/>
          <p:cNvSpPr/>
          <p:nvPr/>
        </p:nvSpPr>
        <p:spPr>
          <a:xfrm>
            <a:off x="11806297" y="56746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7" name="Rechteck"/>
          <p:cNvSpPr/>
          <p:nvPr/>
        </p:nvSpPr>
        <p:spPr>
          <a:xfrm>
            <a:off x="21622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8" name="Rechteck"/>
          <p:cNvSpPr/>
          <p:nvPr/>
        </p:nvSpPr>
        <p:spPr>
          <a:xfrm>
            <a:off x="29242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9" name="Rechteck"/>
          <p:cNvSpPr/>
          <p:nvPr/>
        </p:nvSpPr>
        <p:spPr>
          <a:xfrm>
            <a:off x="3690918" y="2714120"/>
            <a:ext cx="757735" cy="5938035"/>
          </a:xfrm>
          <a:prstGeom prst="rect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10" name="Rechteck"/>
          <p:cNvSpPr/>
          <p:nvPr/>
        </p:nvSpPr>
        <p:spPr>
          <a:xfrm>
            <a:off x="44529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11" name="Rechteck"/>
          <p:cNvSpPr/>
          <p:nvPr/>
        </p:nvSpPr>
        <p:spPr>
          <a:xfrm>
            <a:off x="52149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12" name="Rechteck"/>
          <p:cNvSpPr/>
          <p:nvPr/>
        </p:nvSpPr>
        <p:spPr>
          <a:xfrm>
            <a:off x="59768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13" name="Rechteck"/>
          <p:cNvSpPr/>
          <p:nvPr/>
        </p:nvSpPr>
        <p:spPr>
          <a:xfrm>
            <a:off x="64721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14" name="BBD/kWh"/>
          <p:cNvSpPr/>
          <p:nvPr/>
        </p:nvSpPr>
        <p:spPr>
          <a:xfrm rot="16200000">
            <a:off x="251909" y="1295400"/>
            <a:ext cx="115561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BBD/kWh</a:t>
            </a:r>
          </a:p>
        </p:txBody>
      </p:sp>
      <p:sp>
        <p:nvSpPr>
          <p:cNvPr id="715" name="MW"/>
          <p:cNvSpPr/>
          <p:nvPr/>
        </p:nvSpPr>
        <p:spPr>
          <a:xfrm>
            <a:off x="11519525" y="8674099"/>
            <a:ext cx="52049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MW</a:t>
            </a:r>
          </a:p>
        </p:txBody>
      </p:sp>
      <p:sp>
        <p:nvSpPr>
          <p:cNvPr id="716" name="Linie"/>
          <p:cNvSpPr/>
          <p:nvPr/>
        </p:nvSpPr>
        <p:spPr>
          <a:xfrm>
            <a:off x="292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17" name="Linie"/>
          <p:cNvSpPr/>
          <p:nvPr/>
        </p:nvSpPr>
        <p:spPr>
          <a:xfrm>
            <a:off x="482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18" name="Linie"/>
          <p:cNvSpPr/>
          <p:nvPr/>
        </p:nvSpPr>
        <p:spPr>
          <a:xfrm>
            <a:off x="6732865" y="86614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19" name="Linie"/>
          <p:cNvSpPr/>
          <p:nvPr/>
        </p:nvSpPr>
        <p:spPr>
          <a:xfrm>
            <a:off x="863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20" name="Linie"/>
          <p:cNvSpPr/>
          <p:nvPr/>
        </p:nvSpPr>
        <p:spPr>
          <a:xfrm>
            <a:off x="1054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21" name="50"/>
          <p:cNvSpPr/>
          <p:nvPr/>
        </p:nvSpPr>
        <p:spPr>
          <a:xfrm>
            <a:off x="2754131" y="8739113"/>
            <a:ext cx="31206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50</a:t>
            </a:r>
          </a:p>
        </p:txBody>
      </p:sp>
      <p:sp>
        <p:nvSpPr>
          <p:cNvPr id="722" name="100"/>
          <p:cNvSpPr/>
          <p:nvPr/>
        </p:nvSpPr>
        <p:spPr>
          <a:xfrm>
            <a:off x="462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723" name="150"/>
          <p:cNvSpPr/>
          <p:nvPr/>
        </p:nvSpPr>
        <p:spPr>
          <a:xfrm>
            <a:off x="6527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150</a:t>
            </a:r>
          </a:p>
        </p:txBody>
      </p:sp>
      <p:sp>
        <p:nvSpPr>
          <p:cNvPr id="724" name="200"/>
          <p:cNvSpPr/>
          <p:nvPr/>
        </p:nvSpPr>
        <p:spPr>
          <a:xfrm>
            <a:off x="843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200</a:t>
            </a:r>
          </a:p>
        </p:txBody>
      </p:sp>
      <p:sp>
        <p:nvSpPr>
          <p:cNvPr id="725" name="250"/>
          <p:cNvSpPr/>
          <p:nvPr/>
        </p:nvSpPr>
        <p:spPr>
          <a:xfrm>
            <a:off x="103246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250</a:t>
            </a:r>
          </a:p>
        </p:txBody>
      </p:sp>
      <p:sp>
        <p:nvSpPr>
          <p:cNvPr id="726" name="Linie"/>
          <p:cNvSpPr/>
          <p:nvPr/>
        </p:nvSpPr>
        <p:spPr>
          <a:xfrm flipV="1">
            <a:off x="4450457" y="5803135"/>
            <a:ext cx="1" cy="3401418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27" name="Linie"/>
          <p:cNvSpPr/>
          <p:nvPr/>
        </p:nvSpPr>
        <p:spPr>
          <a:xfrm>
            <a:off x="990857" y="2711450"/>
            <a:ext cx="3462320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28" name="Linie"/>
          <p:cNvSpPr/>
          <p:nvPr/>
        </p:nvSpPr>
        <p:spPr>
          <a:xfrm flipV="1">
            <a:off x="6736457" y="35917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29" name="Linie"/>
          <p:cNvSpPr/>
          <p:nvPr/>
        </p:nvSpPr>
        <p:spPr>
          <a:xfrm>
            <a:off x="981758" y="1670050"/>
            <a:ext cx="5744719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30" name="Minimum load at night"/>
          <p:cNvSpPr/>
          <p:nvPr/>
        </p:nvSpPr>
        <p:spPr>
          <a:xfrm>
            <a:off x="1570074" y="8877299"/>
            <a:ext cx="237538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Minimum load at night</a:t>
            </a:r>
          </a:p>
        </p:txBody>
      </p:sp>
      <p:sp>
        <p:nvSpPr>
          <p:cNvPr id="731" name="Maximum load of the year"/>
          <p:cNvSpPr/>
          <p:nvPr/>
        </p:nvSpPr>
        <p:spPr>
          <a:xfrm>
            <a:off x="3531993" y="9135839"/>
            <a:ext cx="275668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Maximum load of the year</a:t>
            </a:r>
          </a:p>
        </p:txBody>
      </p:sp>
      <p:sp>
        <p:nvSpPr>
          <p:cNvPr id="732" name="Linie"/>
          <p:cNvSpPr/>
          <p:nvPr/>
        </p:nvSpPr>
        <p:spPr>
          <a:xfrm>
            <a:off x="4001107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33" name="Linie"/>
          <p:cNvSpPr/>
          <p:nvPr/>
        </p:nvSpPr>
        <p:spPr>
          <a:xfrm>
            <a:off x="6320299" y="9326339"/>
            <a:ext cx="3810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34" name="Linie"/>
          <p:cNvSpPr/>
          <p:nvPr/>
        </p:nvSpPr>
        <p:spPr>
          <a:xfrm flipH="1">
            <a:off x="1133424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35" name="Linie"/>
          <p:cNvSpPr/>
          <p:nvPr/>
        </p:nvSpPr>
        <p:spPr>
          <a:xfrm flipH="1">
            <a:off x="1137234" y="9326339"/>
            <a:ext cx="233910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36" name="Linie"/>
          <p:cNvSpPr/>
          <p:nvPr/>
        </p:nvSpPr>
        <p:spPr>
          <a:xfrm flipV="1">
            <a:off x="10085045" y="36171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37" name="Reserve capacity"/>
          <p:cNvSpPr/>
          <p:nvPr/>
        </p:nvSpPr>
        <p:spPr>
          <a:xfrm>
            <a:off x="7494418" y="9135839"/>
            <a:ext cx="189303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Reserve capacity</a:t>
            </a:r>
          </a:p>
        </p:txBody>
      </p:sp>
      <p:sp>
        <p:nvSpPr>
          <p:cNvPr id="738" name="Linie"/>
          <p:cNvSpPr/>
          <p:nvPr/>
        </p:nvSpPr>
        <p:spPr>
          <a:xfrm>
            <a:off x="9507959" y="9326339"/>
            <a:ext cx="52049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39" name="Linie"/>
          <p:cNvSpPr/>
          <p:nvPr/>
        </p:nvSpPr>
        <p:spPr>
          <a:xfrm flipH="1">
            <a:off x="6808539" y="9326339"/>
            <a:ext cx="62649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40" name="Merit order and system load of Barbados’ power supply plus new 30 MW IPP"/>
          <p:cNvSpPr/>
          <p:nvPr/>
        </p:nvSpPr>
        <p:spPr>
          <a:xfrm>
            <a:off x="2405186" y="596899"/>
            <a:ext cx="840919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Merit order and system load of Barbados’ power supply plus new 30 MW IPP</a:t>
            </a:r>
          </a:p>
        </p:txBody>
      </p:sp>
      <p:sp>
        <p:nvSpPr>
          <p:cNvPr id="741" name="Rechteck"/>
          <p:cNvSpPr/>
          <p:nvPr/>
        </p:nvSpPr>
        <p:spPr>
          <a:xfrm>
            <a:off x="1033550" y="6277951"/>
            <a:ext cx="1126034" cy="2375586"/>
          </a:xfrm>
          <a:prstGeom prst="rect">
            <a:avLst/>
          </a:prstGeom>
          <a:solidFill>
            <a:schemeClr val="accent6">
              <a:satOff val="24555"/>
              <a:lumOff val="222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Linie"/>
          <p:cNvSpPr/>
          <p:nvPr/>
        </p:nvSpPr>
        <p:spPr>
          <a:xfrm>
            <a:off x="1016000" y="8661400"/>
            <a:ext cx="11167400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44" name="Linie"/>
          <p:cNvSpPr/>
          <p:nvPr/>
        </p:nvSpPr>
        <p:spPr>
          <a:xfrm flipV="1">
            <a:off x="1020623" y="737375"/>
            <a:ext cx="1" cy="885591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45" name="Rechteck"/>
          <p:cNvSpPr/>
          <p:nvPr/>
        </p:nvSpPr>
        <p:spPr>
          <a:xfrm>
            <a:off x="32893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46" name="Rechteck"/>
          <p:cNvSpPr/>
          <p:nvPr/>
        </p:nvSpPr>
        <p:spPr>
          <a:xfrm>
            <a:off x="44069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47" name="Rechteck"/>
          <p:cNvSpPr/>
          <p:nvPr/>
        </p:nvSpPr>
        <p:spPr>
          <a:xfrm>
            <a:off x="55324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48" name="Rechteck"/>
          <p:cNvSpPr/>
          <p:nvPr/>
        </p:nvSpPr>
        <p:spPr>
          <a:xfrm>
            <a:off x="60150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49" name="Rechteck"/>
          <p:cNvSpPr/>
          <p:nvPr/>
        </p:nvSpPr>
        <p:spPr>
          <a:xfrm>
            <a:off x="64976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50" name="Rechteck"/>
          <p:cNvSpPr/>
          <p:nvPr/>
        </p:nvSpPr>
        <p:spPr>
          <a:xfrm>
            <a:off x="6980297" y="5814302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51" name="Rechteck"/>
          <p:cNvSpPr/>
          <p:nvPr/>
        </p:nvSpPr>
        <p:spPr>
          <a:xfrm>
            <a:off x="74581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52" name="Rechteck"/>
          <p:cNvSpPr/>
          <p:nvPr/>
        </p:nvSpPr>
        <p:spPr>
          <a:xfrm>
            <a:off x="8207495" y="3596771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53" name="Rechteck"/>
          <p:cNvSpPr/>
          <p:nvPr/>
        </p:nvSpPr>
        <p:spPr>
          <a:xfrm>
            <a:off x="8961418" y="2714120"/>
            <a:ext cx="757735" cy="5938035"/>
          </a:xfrm>
          <a:prstGeom prst="rect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54" name="Rechteck"/>
          <p:cNvSpPr/>
          <p:nvPr/>
        </p:nvSpPr>
        <p:spPr>
          <a:xfrm>
            <a:off x="97234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55" name="Rechteck"/>
          <p:cNvSpPr/>
          <p:nvPr/>
        </p:nvSpPr>
        <p:spPr>
          <a:xfrm>
            <a:off x="10485418" y="2682483"/>
            <a:ext cx="757735" cy="5976134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56" name="Rechteck"/>
          <p:cNvSpPr/>
          <p:nvPr/>
        </p:nvSpPr>
        <p:spPr>
          <a:xfrm>
            <a:off x="112473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57" name="Rechteck"/>
          <p:cNvSpPr/>
          <p:nvPr/>
        </p:nvSpPr>
        <p:spPr>
          <a:xfrm>
            <a:off x="11742639" y="1669266"/>
            <a:ext cx="491035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58" name="BBD/kWh"/>
          <p:cNvSpPr/>
          <p:nvPr/>
        </p:nvSpPr>
        <p:spPr>
          <a:xfrm rot="16200000">
            <a:off x="251909" y="1295400"/>
            <a:ext cx="115561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BBD/kWh</a:t>
            </a:r>
          </a:p>
        </p:txBody>
      </p:sp>
      <p:sp>
        <p:nvSpPr>
          <p:cNvPr id="759" name="MW"/>
          <p:cNvSpPr/>
          <p:nvPr/>
        </p:nvSpPr>
        <p:spPr>
          <a:xfrm>
            <a:off x="11519525" y="8674099"/>
            <a:ext cx="52049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MW</a:t>
            </a:r>
          </a:p>
        </p:txBody>
      </p:sp>
      <p:sp>
        <p:nvSpPr>
          <p:cNvPr id="760" name="Linie"/>
          <p:cNvSpPr/>
          <p:nvPr/>
        </p:nvSpPr>
        <p:spPr>
          <a:xfrm>
            <a:off x="292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61" name="Linie"/>
          <p:cNvSpPr/>
          <p:nvPr/>
        </p:nvSpPr>
        <p:spPr>
          <a:xfrm>
            <a:off x="482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62" name="Linie"/>
          <p:cNvSpPr/>
          <p:nvPr/>
        </p:nvSpPr>
        <p:spPr>
          <a:xfrm>
            <a:off x="6732865" y="86614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63" name="Linie"/>
          <p:cNvSpPr/>
          <p:nvPr/>
        </p:nvSpPr>
        <p:spPr>
          <a:xfrm>
            <a:off x="863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64" name="Linie"/>
          <p:cNvSpPr/>
          <p:nvPr/>
        </p:nvSpPr>
        <p:spPr>
          <a:xfrm>
            <a:off x="1054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65" name="50"/>
          <p:cNvSpPr/>
          <p:nvPr/>
        </p:nvSpPr>
        <p:spPr>
          <a:xfrm>
            <a:off x="2754131" y="8739113"/>
            <a:ext cx="31206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50</a:t>
            </a:r>
          </a:p>
        </p:txBody>
      </p:sp>
      <p:sp>
        <p:nvSpPr>
          <p:cNvPr id="766" name="100"/>
          <p:cNvSpPr/>
          <p:nvPr/>
        </p:nvSpPr>
        <p:spPr>
          <a:xfrm>
            <a:off x="462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767" name="150"/>
          <p:cNvSpPr/>
          <p:nvPr/>
        </p:nvSpPr>
        <p:spPr>
          <a:xfrm>
            <a:off x="6527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150</a:t>
            </a:r>
          </a:p>
        </p:txBody>
      </p:sp>
      <p:sp>
        <p:nvSpPr>
          <p:cNvPr id="768" name="200"/>
          <p:cNvSpPr/>
          <p:nvPr/>
        </p:nvSpPr>
        <p:spPr>
          <a:xfrm>
            <a:off x="843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200</a:t>
            </a:r>
          </a:p>
        </p:txBody>
      </p:sp>
      <p:sp>
        <p:nvSpPr>
          <p:cNvPr id="769" name="250"/>
          <p:cNvSpPr/>
          <p:nvPr/>
        </p:nvSpPr>
        <p:spPr>
          <a:xfrm>
            <a:off x="103246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250</a:t>
            </a:r>
          </a:p>
        </p:txBody>
      </p:sp>
      <p:sp>
        <p:nvSpPr>
          <p:cNvPr id="770" name="Linie"/>
          <p:cNvSpPr/>
          <p:nvPr/>
        </p:nvSpPr>
        <p:spPr>
          <a:xfrm flipV="1">
            <a:off x="4450457" y="6046420"/>
            <a:ext cx="1" cy="317083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71" name="Linie"/>
          <p:cNvSpPr/>
          <p:nvPr/>
        </p:nvSpPr>
        <p:spPr>
          <a:xfrm>
            <a:off x="990857" y="6026150"/>
            <a:ext cx="3462320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72" name="Linie"/>
          <p:cNvSpPr/>
          <p:nvPr/>
        </p:nvSpPr>
        <p:spPr>
          <a:xfrm flipV="1">
            <a:off x="6736457" y="5816198"/>
            <a:ext cx="1" cy="3580477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73" name="Linie"/>
          <p:cNvSpPr/>
          <p:nvPr/>
        </p:nvSpPr>
        <p:spPr>
          <a:xfrm>
            <a:off x="981758" y="5822950"/>
            <a:ext cx="5744719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74" name="Minimum load at night"/>
          <p:cNvSpPr/>
          <p:nvPr/>
        </p:nvSpPr>
        <p:spPr>
          <a:xfrm>
            <a:off x="1570074" y="8877299"/>
            <a:ext cx="237538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Minimum load at night</a:t>
            </a:r>
          </a:p>
        </p:txBody>
      </p:sp>
      <p:sp>
        <p:nvSpPr>
          <p:cNvPr id="775" name="Maximum load of the year"/>
          <p:cNvSpPr/>
          <p:nvPr/>
        </p:nvSpPr>
        <p:spPr>
          <a:xfrm>
            <a:off x="3531993" y="9135839"/>
            <a:ext cx="275668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Maximum load of the year</a:t>
            </a:r>
          </a:p>
        </p:txBody>
      </p:sp>
      <p:sp>
        <p:nvSpPr>
          <p:cNvPr id="776" name="Linie"/>
          <p:cNvSpPr/>
          <p:nvPr/>
        </p:nvSpPr>
        <p:spPr>
          <a:xfrm>
            <a:off x="4001107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77" name="Linie"/>
          <p:cNvSpPr/>
          <p:nvPr/>
        </p:nvSpPr>
        <p:spPr>
          <a:xfrm>
            <a:off x="6320299" y="9326339"/>
            <a:ext cx="3810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78" name="Linie"/>
          <p:cNvSpPr/>
          <p:nvPr/>
        </p:nvSpPr>
        <p:spPr>
          <a:xfrm flipH="1">
            <a:off x="1133424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79" name="Linie"/>
          <p:cNvSpPr/>
          <p:nvPr/>
        </p:nvSpPr>
        <p:spPr>
          <a:xfrm flipH="1">
            <a:off x="1137234" y="9326339"/>
            <a:ext cx="233910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80" name="Linie"/>
          <p:cNvSpPr/>
          <p:nvPr/>
        </p:nvSpPr>
        <p:spPr>
          <a:xfrm flipV="1">
            <a:off x="10085045" y="36171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81" name="Reserve capacity"/>
          <p:cNvSpPr/>
          <p:nvPr/>
        </p:nvSpPr>
        <p:spPr>
          <a:xfrm>
            <a:off x="7494418" y="9135839"/>
            <a:ext cx="189303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Reserve capacity</a:t>
            </a:r>
          </a:p>
        </p:txBody>
      </p:sp>
      <p:sp>
        <p:nvSpPr>
          <p:cNvPr id="782" name="Linie"/>
          <p:cNvSpPr/>
          <p:nvPr/>
        </p:nvSpPr>
        <p:spPr>
          <a:xfrm>
            <a:off x="9507959" y="9326339"/>
            <a:ext cx="52049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83" name="Linie"/>
          <p:cNvSpPr/>
          <p:nvPr/>
        </p:nvSpPr>
        <p:spPr>
          <a:xfrm flipH="1">
            <a:off x="6808539" y="9326339"/>
            <a:ext cx="62649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84" name="Merit order and system load of Barbados’ power supply plus two new 30 MW IPPs"/>
          <p:cNvSpPr/>
          <p:nvPr/>
        </p:nvSpPr>
        <p:spPr>
          <a:xfrm>
            <a:off x="2113074" y="596899"/>
            <a:ext cx="89934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Merit order and system load of Barbados’ power supply plus two new 30 MW IPPs</a:t>
            </a:r>
          </a:p>
        </p:txBody>
      </p:sp>
      <p:sp>
        <p:nvSpPr>
          <p:cNvPr id="785" name="Rechteck"/>
          <p:cNvSpPr/>
          <p:nvPr/>
        </p:nvSpPr>
        <p:spPr>
          <a:xfrm>
            <a:off x="2163850" y="6277951"/>
            <a:ext cx="1126035" cy="2375586"/>
          </a:xfrm>
          <a:prstGeom prst="rect">
            <a:avLst/>
          </a:prstGeom>
          <a:solidFill>
            <a:schemeClr val="accent6">
              <a:satOff val="24555"/>
              <a:lumOff val="222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86" name="Rechteck"/>
          <p:cNvSpPr/>
          <p:nvPr/>
        </p:nvSpPr>
        <p:spPr>
          <a:xfrm>
            <a:off x="1024483" y="6281077"/>
            <a:ext cx="1126034" cy="2375586"/>
          </a:xfrm>
          <a:prstGeom prst="rect">
            <a:avLst/>
          </a:prstGeom>
          <a:solidFill>
            <a:schemeClr val="accent6">
              <a:lumOff val="-8741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Demand"/>
          <p:cNvSpPr/>
          <p:nvPr/>
        </p:nvSpPr>
        <p:spPr>
          <a:xfrm>
            <a:off x="8521700" y="4101306"/>
            <a:ext cx="1270000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Demand</a:t>
            </a:r>
          </a:p>
        </p:txBody>
      </p:sp>
      <p:sp>
        <p:nvSpPr>
          <p:cNvPr id="139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140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141" name="Conventional Generation"/>
          <p:cNvSpPr/>
          <p:nvPr/>
        </p:nvSpPr>
        <p:spPr>
          <a:xfrm>
            <a:off x="2514600" y="3236912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Conventional Generation</a:t>
            </a:r>
          </a:p>
        </p:txBody>
      </p:sp>
      <p:sp>
        <p:nvSpPr>
          <p:cNvPr id="142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143" name="Linie"/>
          <p:cNvSpPr/>
          <p:nvPr/>
        </p:nvSpPr>
        <p:spPr>
          <a:xfrm>
            <a:off x="7331152" y="47363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4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5" name="Linie"/>
          <p:cNvSpPr/>
          <p:nvPr/>
        </p:nvSpPr>
        <p:spPr>
          <a:xfrm flipV="1">
            <a:off x="3779876" y="4771380"/>
            <a:ext cx="475732" cy="82932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6" name="Abgerundetes Rechteck"/>
          <p:cNvSpPr/>
          <p:nvPr/>
        </p:nvSpPr>
        <p:spPr>
          <a:xfrm>
            <a:off x="1170533" y="2193478"/>
            <a:ext cx="6600726" cy="4247437"/>
          </a:xfrm>
          <a:prstGeom prst="roundRect">
            <a:avLst>
              <a:gd name="adj" fmla="val 9681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7" name="Linie"/>
          <p:cNvSpPr/>
          <p:nvPr/>
        </p:nvSpPr>
        <p:spPr>
          <a:xfrm>
            <a:off x="5555245" y="3062682"/>
            <a:ext cx="1196507" cy="105199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8" name="Linie"/>
          <p:cNvSpPr/>
          <p:nvPr/>
        </p:nvSpPr>
        <p:spPr>
          <a:xfrm>
            <a:off x="4914900" y="36869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9" name="Integrated Monopoly…"/>
          <p:cNvSpPr/>
          <p:nvPr/>
        </p:nvSpPr>
        <p:spPr>
          <a:xfrm>
            <a:off x="3241172" y="1337837"/>
            <a:ext cx="200125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Integrated Monopoly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with own Renewables </a:t>
            </a:r>
          </a:p>
        </p:txBody>
      </p:sp>
      <p:sp>
        <p:nvSpPr>
          <p:cNvPr id="150" name="Renewable Generation"/>
          <p:cNvSpPr/>
          <p:nvPr/>
        </p:nvSpPr>
        <p:spPr>
          <a:xfrm>
            <a:off x="2514600" y="4965700"/>
            <a:ext cx="1270000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Renewable Generation</a:t>
            </a:r>
          </a:p>
        </p:txBody>
      </p:sp>
      <p:sp>
        <p:nvSpPr>
          <p:cNvPr id="151" name="Linie"/>
          <p:cNvSpPr/>
          <p:nvPr/>
        </p:nvSpPr>
        <p:spPr>
          <a:xfrm>
            <a:off x="3780346" y="3884345"/>
            <a:ext cx="496760" cy="77253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2" name="Linie"/>
          <p:cNvSpPr/>
          <p:nvPr/>
        </p:nvSpPr>
        <p:spPr>
          <a:xfrm>
            <a:off x="2390852" y="80510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3" name="Power flow"/>
          <p:cNvSpPr/>
          <p:nvPr/>
        </p:nvSpPr>
        <p:spPr>
          <a:xfrm>
            <a:off x="3715407" y="7892256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154" name="Linie"/>
          <p:cNvSpPr/>
          <p:nvPr/>
        </p:nvSpPr>
        <p:spPr>
          <a:xfrm>
            <a:off x="2425649" y="84240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5" name="Control flow"/>
          <p:cNvSpPr/>
          <p:nvPr/>
        </p:nvSpPr>
        <p:spPr>
          <a:xfrm>
            <a:off x="3666182" y="8265343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  <p:sp>
        <p:nvSpPr>
          <p:cNvPr id="156" name="Rechteck"/>
          <p:cNvSpPr/>
          <p:nvPr/>
        </p:nvSpPr>
        <p:spPr>
          <a:xfrm>
            <a:off x="2317041" y="7746206"/>
            <a:ext cx="2592339" cy="9398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7" name="Linie"/>
          <p:cNvSpPr/>
          <p:nvPr/>
        </p:nvSpPr>
        <p:spPr>
          <a:xfrm>
            <a:off x="1681913" y="2923356"/>
            <a:ext cx="262224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8" name="Linie"/>
          <p:cNvSpPr/>
          <p:nvPr/>
        </p:nvSpPr>
        <p:spPr>
          <a:xfrm>
            <a:off x="3141291" y="2927431"/>
            <a:ext cx="1" cy="31750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9" name="Linie"/>
          <p:cNvSpPr/>
          <p:nvPr/>
        </p:nvSpPr>
        <p:spPr>
          <a:xfrm flipV="1">
            <a:off x="1679669" y="2914895"/>
            <a:ext cx="1" cy="2677603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60" name="Linie"/>
          <p:cNvSpPr/>
          <p:nvPr/>
        </p:nvSpPr>
        <p:spPr>
          <a:xfrm>
            <a:off x="1679109" y="5600700"/>
            <a:ext cx="792544" cy="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Linie"/>
          <p:cNvSpPr/>
          <p:nvPr/>
        </p:nvSpPr>
        <p:spPr>
          <a:xfrm>
            <a:off x="404268" y="8661400"/>
            <a:ext cx="12381392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89" name="Linie"/>
          <p:cNvSpPr/>
          <p:nvPr/>
        </p:nvSpPr>
        <p:spPr>
          <a:xfrm flipV="1">
            <a:off x="385623" y="737375"/>
            <a:ext cx="1" cy="885591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790" name="Rechteck"/>
          <p:cNvSpPr/>
          <p:nvPr/>
        </p:nvSpPr>
        <p:spPr>
          <a:xfrm>
            <a:off x="34544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1" name="Rechteck"/>
          <p:cNvSpPr/>
          <p:nvPr/>
        </p:nvSpPr>
        <p:spPr>
          <a:xfrm>
            <a:off x="4594019" y="6029176"/>
            <a:ext cx="1126035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2" name="Rechteck"/>
          <p:cNvSpPr/>
          <p:nvPr/>
        </p:nvSpPr>
        <p:spPr>
          <a:xfrm>
            <a:off x="6688725" y="5813276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3" name="Rechteck"/>
          <p:cNvSpPr/>
          <p:nvPr/>
        </p:nvSpPr>
        <p:spPr>
          <a:xfrm>
            <a:off x="6204083" y="5813276"/>
            <a:ext cx="478334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4" name="Rechteck"/>
          <p:cNvSpPr/>
          <p:nvPr/>
        </p:nvSpPr>
        <p:spPr>
          <a:xfrm>
            <a:off x="5720796" y="5816600"/>
            <a:ext cx="478335" cy="2839234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5" name="Rechteck"/>
          <p:cNvSpPr/>
          <p:nvPr/>
        </p:nvSpPr>
        <p:spPr>
          <a:xfrm>
            <a:off x="7181433" y="5813276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6" name="Rechteck"/>
          <p:cNvSpPr/>
          <p:nvPr/>
        </p:nvSpPr>
        <p:spPr>
          <a:xfrm>
            <a:off x="7662098" y="3591803"/>
            <a:ext cx="757735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7" name="Rechteck"/>
          <p:cNvSpPr/>
          <p:nvPr/>
        </p:nvSpPr>
        <p:spPr>
          <a:xfrm>
            <a:off x="8432357" y="3591803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8" name="Rechteck"/>
          <p:cNvSpPr/>
          <p:nvPr/>
        </p:nvSpPr>
        <p:spPr>
          <a:xfrm>
            <a:off x="9190907" y="2725176"/>
            <a:ext cx="757735" cy="5938035"/>
          </a:xfrm>
          <a:prstGeom prst="rect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9" name="Rechteck"/>
          <p:cNvSpPr/>
          <p:nvPr/>
        </p:nvSpPr>
        <p:spPr>
          <a:xfrm>
            <a:off x="10715103" y="2682371"/>
            <a:ext cx="757734" cy="5976135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00" name="Rechteck"/>
          <p:cNvSpPr/>
          <p:nvPr/>
        </p:nvSpPr>
        <p:spPr>
          <a:xfrm>
            <a:off x="9963485" y="2676376"/>
            <a:ext cx="757735" cy="5976135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01" name="Rechteck"/>
          <p:cNvSpPr/>
          <p:nvPr/>
        </p:nvSpPr>
        <p:spPr>
          <a:xfrm>
            <a:off x="11477473" y="1675616"/>
            <a:ext cx="491035" cy="6992134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02" name="Rechteck"/>
          <p:cNvSpPr/>
          <p:nvPr/>
        </p:nvSpPr>
        <p:spPr>
          <a:xfrm>
            <a:off x="11972490" y="1669266"/>
            <a:ext cx="491034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03" name="BBD/kWh"/>
          <p:cNvSpPr/>
          <p:nvPr/>
        </p:nvSpPr>
        <p:spPr>
          <a:xfrm rot="16200000">
            <a:off x="23309" y="1295400"/>
            <a:ext cx="115561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BBD/kWh</a:t>
            </a:r>
          </a:p>
        </p:txBody>
      </p:sp>
      <p:sp>
        <p:nvSpPr>
          <p:cNvPr id="804" name="MW"/>
          <p:cNvSpPr/>
          <p:nvPr/>
        </p:nvSpPr>
        <p:spPr>
          <a:xfrm>
            <a:off x="11519525" y="8674099"/>
            <a:ext cx="52049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MW</a:t>
            </a:r>
          </a:p>
        </p:txBody>
      </p:sp>
      <p:sp>
        <p:nvSpPr>
          <p:cNvPr id="805" name="Linie"/>
          <p:cNvSpPr/>
          <p:nvPr/>
        </p:nvSpPr>
        <p:spPr>
          <a:xfrm>
            <a:off x="228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06" name="Linie"/>
          <p:cNvSpPr/>
          <p:nvPr/>
        </p:nvSpPr>
        <p:spPr>
          <a:xfrm>
            <a:off x="419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07" name="Linie"/>
          <p:cNvSpPr/>
          <p:nvPr/>
        </p:nvSpPr>
        <p:spPr>
          <a:xfrm>
            <a:off x="6097865" y="86614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08" name="Linie"/>
          <p:cNvSpPr/>
          <p:nvPr/>
        </p:nvSpPr>
        <p:spPr>
          <a:xfrm>
            <a:off x="800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09" name="Linie"/>
          <p:cNvSpPr/>
          <p:nvPr/>
        </p:nvSpPr>
        <p:spPr>
          <a:xfrm>
            <a:off x="990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10" name="50"/>
          <p:cNvSpPr/>
          <p:nvPr/>
        </p:nvSpPr>
        <p:spPr>
          <a:xfrm>
            <a:off x="2119131" y="8739113"/>
            <a:ext cx="31206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50</a:t>
            </a:r>
          </a:p>
        </p:txBody>
      </p:sp>
      <p:sp>
        <p:nvSpPr>
          <p:cNvPr id="811" name="100"/>
          <p:cNvSpPr/>
          <p:nvPr/>
        </p:nvSpPr>
        <p:spPr>
          <a:xfrm>
            <a:off x="3987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812" name="150"/>
          <p:cNvSpPr/>
          <p:nvPr/>
        </p:nvSpPr>
        <p:spPr>
          <a:xfrm>
            <a:off x="58669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150</a:t>
            </a:r>
          </a:p>
        </p:txBody>
      </p:sp>
      <p:sp>
        <p:nvSpPr>
          <p:cNvPr id="813" name="200"/>
          <p:cNvSpPr/>
          <p:nvPr/>
        </p:nvSpPr>
        <p:spPr>
          <a:xfrm>
            <a:off x="78100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200</a:t>
            </a:r>
          </a:p>
        </p:txBody>
      </p:sp>
      <p:sp>
        <p:nvSpPr>
          <p:cNvPr id="814" name="250"/>
          <p:cNvSpPr/>
          <p:nvPr/>
        </p:nvSpPr>
        <p:spPr>
          <a:xfrm>
            <a:off x="970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250</a:t>
            </a:r>
          </a:p>
        </p:txBody>
      </p:sp>
      <p:sp>
        <p:nvSpPr>
          <p:cNvPr id="815" name="Linie"/>
          <p:cNvSpPr/>
          <p:nvPr/>
        </p:nvSpPr>
        <p:spPr>
          <a:xfrm flipV="1">
            <a:off x="3810833" y="6030203"/>
            <a:ext cx="1" cy="3169744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16" name="Linie"/>
          <p:cNvSpPr/>
          <p:nvPr/>
        </p:nvSpPr>
        <p:spPr>
          <a:xfrm flipV="1">
            <a:off x="6101457" y="5819372"/>
            <a:ext cx="1" cy="3602704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17" name="Linie"/>
          <p:cNvSpPr/>
          <p:nvPr/>
        </p:nvSpPr>
        <p:spPr>
          <a:xfrm>
            <a:off x="384858" y="5822950"/>
            <a:ext cx="5744719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18" name="Minimum load at night"/>
          <p:cNvSpPr/>
          <p:nvPr/>
        </p:nvSpPr>
        <p:spPr>
          <a:xfrm>
            <a:off x="896974" y="8877299"/>
            <a:ext cx="237538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Minimum load at night</a:t>
            </a:r>
          </a:p>
        </p:txBody>
      </p:sp>
      <p:sp>
        <p:nvSpPr>
          <p:cNvPr id="819" name="Maximum load of the year"/>
          <p:cNvSpPr/>
          <p:nvPr/>
        </p:nvSpPr>
        <p:spPr>
          <a:xfrm>
            <a:off x="2808093" y="9135839"/>
            <a:ext cx="275668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Maximum load of the year</a:t>
            </a:r>
          </a:p>
        </p:txBody>
      </p:sp>
      <p:sp>
        <p:nvSpPr>
          <p:cNvPr id="820" name="Linie"/>
          <p:cNvSpPr/>
          <p:nvPr/>
        </p:nvSpPr>
        <p:spPr>
          <a:xfrm>
            <a:off x="3378807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21" name="Linie"/>
          <p:cNvSpPr/>
          <p:nvPr/>
        </p:nvSpPr>
        <p:spPr>
          <a:xfrm>
            <a:off x="5685299" y="9326339"/>
            <a:ext cx="3810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22" name="Linie"/>
          <p:cNvSpPr/>
          <p:nvPr/>
        </p:nvSpPr>
        <p:spPr>
          <a:xfrm flipH="1">
            <a:off x="422224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23" name="Linie"/>
          <p:cNvSpPr/>
          <p:nvPr/>
        </p:nvSpPr>
        <p:spPr>
          <a:xfrm flipH="1">
            <a:off x="413334" y="9326339"/>
            <a:ext cx="233910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24" name="Linie"/>
          <p:cNvSpPr/>
          <p:nvPr/>
        </p:nvSpPr>
        <p:spPr>
          <a:xfrm flipV="1">
            <a:off x="12472645" y="36171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25" name="Reserve capacity"/>
          <p:cNvSpPr/>
          <p:nvPr/>
        </p:nvSpPr>
        <p:spPr>
          <a:xfrm>
            <a:off x="8065918" y="9135839"/>
            <a:ext cx="189303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Reserve capacity</a:t>
            </a:r>
          </a:p>
        </p:txBody>
      </p:sp>
      <p:sp>
        <p:nvSpPr>
          <p:cNvPr id="826" name="Linie"/>
          <p:cNvSpPr/>
          <p:nvPr/>
        </p:nvSpPr>
        <p:spPr>
          <a:xfrm>
            <a:off x="10261226" y="9326339"/>
            <a:ext cx="212466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27" name="Linie"/>
          <p:cNvSpPr/>
          <p:nvPr/>
        </p:nvSpPr>
        <p:spPr>
          <a:xfrm flipH="1">
            <a:off x="6198939" y="9326339"/>
            <a:ext cx="180759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28" name="Linie"/>
          <p:cNvSpPr/>
          <p:nvPr/>
        </p:nvSpPr>
        <p:spPr>
          <a:xfrm>
            <a:off x="970612" y="8636000"/>
            <a:ext cx="2469153" cy="0"/>
          </a:xfrm>
          <a:prstGeom prst="line">
            <a:avLst/>
          </a:prstGeom>
          <a:ln w="76200">
            <a:solidFill>
              <a:srgbClr val="F3E90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29" name="Linie"/>
          <p:cNvSpPr/>
          <p:nvPr/>
        </p:nvSpPr>
        <p:spPr>
          <a:xfrm>
            <a:off x="400498" y="8636000"/>
            <a:ext cx="576852" cy="0"/>
          </a:xfrm>
          <a:prstGeom prst="line">
            <a:avLst/>
          </a:prstGeom>
          <a:ln w="76200">
            <a:solidFill>
              <a:srgbClr val="1E2CF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30" name="Merit order and maximum (day) system load of Barbados’ power supply in 2016 plus 15 MW wind and 65 MW PV"/>
          <p:cNvSpPr/>
          <p:nvPr/>
        </p:nvSpPr>
        <p:spPr>
          <a:xfrm>
            <a:off x="594971" y="355599"/>
            <a:ext cx="1225823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Merit order and maximum (day) system load of Barbados’ power supply in 2016 plus 15 MW wind and 65 MW PV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Linie"/>
          <p:cNvSpPr/>
          <p:nvPr/>
        </p:nvSpPr>
        <p:spPr>
          <a:xfrm>
            <a:off x="404268" y="8661400"/>
            <a:ext cx="12381392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33" name="Linie"/>
          <p:cNvSpPr/>
          <p:nvPr/>
        </p:nvSpPr>
        <p:spPr>
          <a:xfrm flipV="1">
            <a:off x="385623" y="737375"/>
            <a:ext cx="1" cy="885591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34" name="Rechteck"/>
          <p:cNvSpPr/>
          <p:nvPr/>
        </p:nvSpPr>
        <p:spPr>
          <a:xfrm>
            <a:off x="977900" y="6030202"/>
            <a:ext cx="1126034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35" name="Rechteck"/>
          <p:cNvSpPr/>
          <p:nvPr/>
        </p:nvSpPr>
        <p:spPr>
          <a:xfrm>
            <a:off x="2117519" y="6029176"/>
            <a:ext cx="1126035" cy="2623335"/>
          </a:xfrm>
          <a:prstGeom prst="rect">
            <a:avLst/>
          </a:prstGeom>
          <a:solidFill>
            <a:schemeClr val="accent4">
              <a:hueOff val="46120"/>
              <a:satOff val="4178"/>
              <a:lumOff val="-1673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36" name="Rechteck"/>
          <p:cNvSpPr/>
          <p:nvPr/>
        </p:nvSpPr>
        <p:spPr>
          <a:xfrm>
            <a:off x="4212225" y="5813276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37" name="Rechteck"/>
          <p:cNvSpPr/>
          <p:nvPr/>
        </p:nvSpPr>
        <p:spPr>
          <a:xfrm>
            <a:off x="3727583" y="5813276"/>
            <a:ext cx="478334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38" name="Rechteck"/>
          <p:cNvSpPr/>
          <p:nvPr/>
        </p:nvSpPr>
        <p:spPr>
          <a:xfrm>
            <a:off x="3244296" y="5816600"/>
            <a:ext cx="478335" cy="2839234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39" name="Rechteck"/>
          <p:cNvSpPr/>
          <p:nvPr/>
        </p:nvSpPr>
        <p:spPr>
          <a:xfrm>
            <a:off x="4704933" y="5813276"/>
            <a:ext cx="478335" cy="2839235"/>
          </a:xfrm>
          <a:prstGeom prst="rect">
            <a:avLst/>
          </a:prstGeom>
          <a:solidFill>
            <a:schemeClr val="accent4">
              <a:satOff val="1488"/>
              <a:lumOff val="-7242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40" name="Rechteck"/>
          <p:cNvSpPr/>
          <p:nvPr/>
        </p:nvSpPr>
        <p:spPr>
          <a:xfrm>
            <a:off x="5185598" y="3591803"/>
            <a:ext cx="757735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41" name="Rechteck"/>
          <p:cNvSpPr/>
          <p:nvPr/>
        </p:nvSpPr>
        <p:spPr>
          <a:xfrm>
            <a:off x="5943157" y="3591803"/>
            <a:ext cx="757734" cy="5061734"/>
          </a:xfrm>
          <a:prstGeom prst="rect">
            <a:avLst/>
          </a:prstGeom>
          <a:solidFill>
            <a:schemeClr val="accent4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42" name="Rechteck"/>
          <p:cNvSpPr/>
          <p:nvPr/>
        </p:nvSpPr>
        <p:spPr>
          <a:xfrm>
            <a:off x="6714407" y="2725176"/>
            <a:ext cx="757735" cy="5938035"/>
          </a:xfrm>
          <a:prstGeom prst="rect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43" name="Rechteck"/>
          <p:cNvSpPr/>
          <p:nvPr/>
        </p:nvSpPr>
        <p:spPr>
          <a:xfrm>
            <a:off x="8238603" y="2682371"/>
            <a:ext cx="757734" cy="5976135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44" name="Rechteck"/>
          <p:cNvSpPr/>
          <p:nvPr/>
        </p:nvSpPr>
        <p:spPr>
          <a:xfrm>
            <a:off x="7474285" y="2676376"/>
            <a:ext cx="757735" cy="5976135"/>
          </a:xfrm>
          <a:prstGeom prst="rect">
            <a:avLst/>
          </a:prstGeom>
          <a:solidFill>
            <a:schemeClr val="accent3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45" name="Rechteck"/>
          <p:cNvSpPr/>
          <p:nvPr/>
        </p:nvSpPr>
        <p:spPr>
          <a:xfrm>
            <a:off x="9013673" y="1675616"/>
            <a:ext cx="491035" cy="6992134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46" name="Rechteck"/>
          <p:cNvSpPr/>
          <p:nvPr/>
        </p:nvSpPr>
        <p:spPr>
          <a:xfrm>
            <a:off x="9521390" y="1669266"/>
            <a:ext cx="491034" cy="6992135"/>
          </a:xfrm>
          <a:prstGeom prst="rect">
            <a:avLst/>
          </a:prstGeom>
          <a:solidFill>
            <a:schemeClr val="accent3">
              <a:hueOff val="-333989"/>
              <a:satOff val="3917"/>
              <a:lumOff val="-6666"/>
            </a:schemeClr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47" name="BBD/kWh"/>
          <p:cNvSpPr/>
          <p:nvPr/>
        </p:nvSpPr>
        <p:spPr>
          <a:xfrm rot="16200000">
            <a:off x="23309" y="1295400"/>
            <a:ext cx="1155615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BBD/kWh</a:t>
            </a:r>
          </a:p>
        </p:txBody>
      </p:sp>
      <p:sp>
        <p:nvSpPr>
          <p:cNvPr id="848" name="MW"/>
          <p:cNvSpPr/>
          <p:nvPr/>
        </p:nvSpPr>
        <p:spPr>
          <a:xfrm>
            <a:off x="11519525" y="8674099"/>
            <a:ext cx="52049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MW</a:t>
            </a:r>
          </a:p>
        </p:txBody>
      </p:sp>
      <p:sp>
        <p:nvSpPr>
          <p:cNvPr id="849" name="Linie"/>
          <p:cNvSpPr/>
          <p:nvPr/>
        </p:nvSpPr>
        <p:spPr>
          <a:xfrm>
            <a:off x="228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50" name="Linie"/>
          <p:cNvSpPr/>
          <p:nvPr/>
        </p:nvSpPr>
        <p:spPr>
          <a:xfrm>
            <a:off x="419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51" name="Linie"/>
          <p:cNvSpPr/>
          <p:nvPr/>
        </p:nvSpPr>
        <p:spPr>
          <a:xfrm>
            <a:off x="6097865" y="86614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52" name="Linie"/>
          <p:cNvSpPr/>
          <p:nvPr/>
        </p:nvSpPr>
        <p:spPr>
          <a:xfrm>
            <a:off x="8002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53" name="Linie"/>
          <p:cNvSpPr/>
          <p:nvPr/>
        </p:nvSpPr>
        <p:spPr>
          <a:xfrm>
            <a:off x="9907865" y="8674100"/>
            <a:ext cx="1" cy="1397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54" name="50"/>
          <p:cNvSpPr/>
          <p:nvPr/>
        </p:nvSpPr>
        <p:spPr>
          <a:xfrm>
            <a:off x="2119131" y="8739113"/>
            <a:ext cx="312069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50</a:t>
            </a:r>
          </a:p>
        </p:txBody>
      </p:sp>
      <p:sp>
        <p:nvSpPr>
          <p:cNvPr id="855" name="100"/>
          <p:cNvSpPr/>
          <p:nvPr/>
        </p:nvSpPr>
        <p:spPr>
          <a:xfrm>
            <a:off x="3987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856" name="150"/>
          <p:cNvSpPr/>
          <p:nvPr/>
        </p:nvSpPr>
        <p:spPr>
          <a:xfrm>
            <a:off x="58669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150</a:t>
            </a:r>
          </a:p>
        </p:txBody>
      </p:sp>
      <p:sp>
        <p:nvSpPr>
          <p:cNvPr id="857" name="200"/>
          <p:cNvSpPr/>
          <p:nvPr/>
        </p:nvSpPr>
        <p:spPr>
          <a:xfrm>
            <a:off x="78100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200</a:t>
            </a:r>
          </a:p>
        </p:txBody>
      </p:sp>
      <p:sp>
        <p:nvSpPr>
          <p:cNvPr id="858" name="250"/>
          <p:cNvSpPr/>
          <p:nvPr/>
        </p:nvSpPr>
        <p:spPr>
          <a:xfrm>
            <a:off x="9702389" y="8739113"/>
            <a:ext cx="41095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250</a:t>
            </a:r>
          </a:p>
        </p:txBody>
      </p:sp>
      <p:sp>
        <p:nvSpPr>
          <p:cNvPr id="859" name="Linie"/>
          <p:cNvSpPr/>
          <p:nvPr/>
        </p:nvSpPr>
        <p:spPr>
          <a:xfrm flipV="1">
            <a:off x="3810833" y="5817079"/>
            <a:ext cx="1" cy="3382868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60" name="Linie"/>
          <p:cNvSpPr/>
          <p:nvPr/>
        </p:nvSpPr>
        <p:spPr>
          <a:xfrm>
            <a:off x="393957" y="5810250"/>
            <a:ext cx="3462320" cy="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61" name="Linie"/>
          <p:cNvSpPr/>
          <p:nvPr/>
        </p:nvSpPr>
        <p:spPr>
          <a:xfrm flipV="1">
            <a:off x="6101457" y="3642531"/>
            <a:ext cx="1" cy="5779545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62" name="Minimum load at night"/>
          <p:cNvSpPr/>
          <p:nvPr/>
        </p:nvSpPr>
        <p:spPr>
          <a:xfrm>
            <a:off x="896974" y="8877299"/>
            <a:ext cx="237538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Minimum load at night</a:t>
            </a:r>
          </a:p>
        </p:txBody>
      </p:sp>
      <p:sp>
        <p:nvSpPr>
          <p:cNvPr id="863" name="Maximum load of the year"/>
          <p:cNvSpPr/>
          <p:nvPr/>
        </p:nvSpPr>
        <p:spPr>
          <a:xfrm>
            <a:off x="2808093" y="9135839"/>
            <a:ext cx="275668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Maximum load of the year</a:t>
            </a:r>
          </a:p>
        </p:txBody>
      </p:sp>
      <p:sp>
        <p:nvSpPr>
          <p:cNvPr id="864" name="Linie"/>
          <p:cNvSpPr/>
          <p:nvPr/>
        </p:nvSpPr>
        <p:spPr>
          <a:xfrm>
            <a:off x="3378807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65" name="Linie"/>
          <p:cNvSpPr/>
          <p:nvPr/>
        </p:nvSpPr>
        <p:spPr>
          <a:xfrm>
            <a:off x="5685299" y="9326339"/>
            <a:ext cx="3810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66" name="Linie"/>
          <p:cNvSpPr/>
          <p:nvPr/>
        </p:nvSpPr>
        <p:spPr>
          <a:xfrm flipH="1">
            <a:off x="422224" y="9067800"/>
            <a:ext cx="3810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67" name="Linie"/>
          <p:cNvSpPr/>
          <p:nvPr/>
        </p:nvSpPr>
        <p:spPr>
          <a:xfrm flipH="1">
            <a:off x="413334" y="9326339"/>
            <a:ext cx="233910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68" name="Linie"/>
          <p:cNvSpPr/>
          <p:nvPr/>
        </p:nvSpPr>
        <p:spPr>
          <a:xfrm flipV="1">
            <a:off x="10031036" y="3617132"/>
            <a:ext cx="1" cy="583034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69" name="Reserve capacity"/>
          <p:cNvSpPr/>
          <p:nvPr/>
        </p:nvSpPr>
        <p:spPr>
          <a:xfrm>
            <a:off x="6872118" y="9135839"/>
            <a:ext cx="189303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r>
              <a:t>Reserve capacity</a:t>
            </a:r>
          </a:p>
        </p:txBody>
      </p:sp>
      <p:sp>
        <p:nvSpPr>
          <p:cNvPr id="870" name="Linie"/>
          <p:cNvSpPr/>
          <p:nvPr/>
        </p:nvSpPr>
        <p:spPr>
          <a:xfrm>
            <a:off x="8826126" y="9326339"/>
            <a:ext cx="1131240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71" name="Linie"/>
          <p:cNvSpPr/>
          <p:nvPr/>
        </p:nvSpPr>
        <p:spPr>
          <a:xfrm flipH="1">
            <a:off x="6198939" y="9326339"/>
            <a:ext cx="491035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72" name="Linie"/>
          <p:cNvSpPr/>
          <p:nvPr/>
        </p:nvSpPr>
        <p:spPr>
          <a:xfrm>
            <a:off x="400498" y="8636000"/>
            <a:ext cx="576852" cy="0"/>
          </a:xfrm>
          <a:prstGeom prst="line">
            <a:avLst/>
          </a:prstGeom>
          <a:ln w="76200">
            <a:solidFill>
              <a:srgbClr val="1E2CF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873" name="Merit order and minimum (night) system load of Barbados’ power supply in 2016 plus 15 MW wind"/>
          <p:cNvSpPr/>
          <p:nvPr/>
        </p:nvSpPr>
        <p:spPr>
          <a:xfrm>
            <a:off x="1198748" y="596899"/>
            <a:ext cx="1074587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Merit order and minimum (night) system load of Barbados’ power supply in 2016 plus 15 MW wind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Demand"/>
          <p:cNvSpPr/>
          <p:nvPr/>
        </p:nvSpPr>
        <p:spPr>
          <a:xfrm>
            <a:off x="8521700" y="4101306"/>
            <a:ext cx="1270000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Demand</a:t>
            </a:r>
          </a:p>
        </p:txBody>
      </p:sp>
      <p:sp>
        <p:nvSpPr>
          <p:cNvPr id="163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164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165" name="Conventional Generation"/>
          <p:cNvSpPr/>
          <p:nvPr/>
        </p:nvSpPr>
        <p:spPr>
          <a:xfrm>
            <a:off x="2514600" y="3236912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Conventional Generation</a:t>
            </a:r>
          </a:p>
        </p:txBody>
      </p:sp>
      <p:sp>
        <p:nvSpPr>
          <p:cNvPr id="166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167" name="Linie"/>
          <p:cNvSpPr/>
          <p:nvPr/>
        </p:nvSpPr>
        <p:spPr>
          <a:xfrm>
            <a:off x="7331152" y="47363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68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69" name="Linie"/>
          <p:cNvSpPr/>
          <p:nvPr/>
        </p:nvSpPr>
        <p:spPr>
          <a:xfrm flipV="1">
            <a:off x="3779876" y="4771380"/>
            <a:ext cx="475732" cy="82932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0" name="Abgerundetes Rechteck"/>
          <p:cNvSpPr/>
          <p:nvPr/>
        </p:nvSpPr>
        <p:spPr>
          <a:xfrm>
            <a:off x="1271091" y="2193478"/>
            <a:ext cx="6500168" cy="4247437"/>
          </a:xfrm>
          <a:prstGeom prst="roundRect">
            <a:avLst>
              <a:gd name="adj" fmla="val 9681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1" name="Linie"/>
          <p:cNvSpPr/>
          <p:nvPr/>
        </p:nvSpPr>
        <p:spPr>
          <a:xfrm>
            <a:off x="3141291" y="2927431"/>
            <a:ext cx="1" cy="31750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2" name="Linie"/>
          <p:cNvSpPr/>
          <p:nvPr/>
        </p:nvSpPr>
        <p:spPr>
          <a:xfrm>
            <a:off x="5555245" y="3062682"/>
            <a:ext cx="1196507" cy="105199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3" name="Linie"/>
          <p:cNvSpPr/>
          <p:nvPr/>
        </p:nvSpPr>
        <p:spPr>
          <a:xfrm>
            <a:off x="4914900" y="36869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4" name="Integrated Monopoly…"/>
          <p:cNvSpPr/>
          <p:nvPr/>
        </p:nvSpPr>
        <p:spPr>
          <a:xfrm>
            <a:off x="2877349" y="1363236"/>
            <a:ext cx="422427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Integrated Monopoly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with own Renewables and Consumer Producers </a:t>
            </a:r>
          </a:p>
        </p:txBody>
      </p:sp>
      <p:sp>
        <p:nvSpPr>
          <p:cNvPr id="175" name="Renewable Generation"/>
          <p:cNvSpPr/>
          <p:nvPr/>
        </p:nvSpPr>
        <p:spPr>
          <a:xfrm>
            <a:off x="2514600" y="4965700"/>
            <a:ext cx="1270000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Renewable Generation</a:t>
            </a:r>
          </a:p>
        </p:txBody>
      </p:sp>
      <p:sp>
        <p:nvSpPr>
          <p:cNvPr id="176" name="Linie"/>
          <p:cNvSpPr/>
          <p:nvPr/>
        </p:nvSpPr>
        <p:spPr>
          <a:xfrm>
            <a:off x="1679109" y="5600700"/>
            <a:ext cx="792544" cy="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7" name="Linie"/>
          <p:cNvSpPr/>
          <p:nvPr/>
        </p:nvSpPr>
        <p:spPr>
          <a:xfrm>
            <a:off x="3780346" y="3884345"/>
            <a:ext cx="496760" cy="77253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8" name="Linie"/>
          <p:cNvSpPr/>
          <p:nvPr/>
        </p:nvSpPr>
        <p:spPr>
          <a:xfrm>
            <a:off x="2390852" y="80510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79" name="Power flow"/>
          <p:cNvSpPr/>
          <p:nvPr/>
        </p:nvSpPr>
        <p:spPr>
          <a:xfrm>
            <a:off x="3715407" y="7892256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180" name="Linie"/>
          <p:cNvSpPr/>
          <p:nvPr/>
        </p:nvSpPr>
        <p:spPr>
          <a:xfrm>
            <a:off x="2425649" y="84240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81" name="Control flow"/>
          <p:cNvSpPr/>
          <p:nvPr/>
        </p:nvSpPr>
        <p:spPr>
          <a:xfrm>
            <a:off x="3666182" y="8265343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  <p:sp>
        <p:nvSpPr>
          <p:cNvPr id="182" name="Rechteck"/>
          <p:cNvSpPr/>
          <p:nvPr/>
        </p:nvSpPr>
        <p:spPr>
          <a:xfrm>
            <a:off x="2317041" y="7746206"/>
            <a:ext cx="2592339" cy="9398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83" name="Consumer producer"/>
          <p:cNvSpPr/>
          <p:nvPr/>
        </p:nvSpPr>
        <p:spPr>
          <a:xfrm>
            <a:off x="8520384" y="23995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 producer</a:t>
            </a:r>
          </a:p>
        </p:txBody>
      </p:sp>
      <p:sp>
        <p:nvSpPr>
          <p:cNvPr id="184" name="Linie"/>
          <p:cNvSpPr/>
          <p:nvPr/>
        </p:nvSpPr>
        <p:spPr>
          <a:xfrm flipH="1">
            <a:off x="7333285" y="3428640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85" name="Linie"/>
          <p:cNvSpPr/>
          <p:nvPr/>
        </p:nvSpPr>
        <p:spPr>
          <a:xfrm flipV="1">
            <a:off x="7340983" y="3079638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86" name="Linie"/>
          <p:cNvSpPr/>
          <p:nvPr/>
        </p:nvSpPr>
        <p:spPr>
          <a:xfrm>
            <a:off x="5552220" y="3073513"/>
            <a:ext cx="30019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87" name="Linie"/>
          <p:cNvSpPr/>
          <p:nvPr/>
        </p:nvSpPr>
        <p:spPr>
          <a:xfrm>
            <a:off x="1681913" y="2923356"/>
            <a:ext cx="262224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88" name="Linie"/>
          <p:cNvSpPr/>
          <p:nvPr/>
        </p:nvSpPr>
        <p:spPr>
          <a:xfrm flipV="1">
            <a:off x="1679669" y="2914895"/>
            <a:ext cx="1" cy="2677603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Demand"/>
          <p:cNvSpPr/>
          <p:nvPr/>
        </p:nvSpPr>
        <p:spPr>
          <a:xfrm>
            <a:off x="8521700" y="4101306"/>
            <a:ext cx="1270000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Demand</a:t>
            </a:r>
          </a:p>
        </p:txBody>
      </p:sp>
      <p:sp>
        <p:nvSpPr>
          <p:cNvPr id="191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192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193" name="Conventional Generation"/>
          <p:cNvSpPr/>
          <p:nvPr/>
        </p:nvSpPr>
        <p:spPr>
          <a:xfrm>
            <a:off x="2514600" y="3236912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Conventional Generation</a:t>
            </a:r>
          </a:p>
        </p:txBody>
      </p:sp>
      <p:sp>
        <p:nvSpPr>
          <p:cNvPr id="194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195" name="Linie"/>
          <p:cNvSpPr/>
          <p:nvPr/>
        </p:nvSpPr>
        <p:spPr>
          <a:xfrm>
            <a:off x="7331152" y="47363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96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97" name="Linie"/>
          <p:cNvSpPr/>
          <p:nvPr/>
        </p:nvSpPr>
        <p:spPr>
          <a:xfrm flipV="1">
            <a:off x="3779876" y="4771380"/>
            <a:ext cx="475732" cy="82932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98" name="Abgerundetes Rechteck"/>
          <p:cNvSpPr/>
          <p:nvPr/>
        </p:nvSpPr>
        <p:spPr>
          <a:xfrm>
            <a:off x="2207716" y="2193478"/>
            <a:ext cx="5563543" cy="4137092"/>
          </a:xfrm>
          <a:prstGeom prst="roundRect">
            <a:avLst>
              <a:gd name="adj" fmla="val 9939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99" name="Linie"/>
          <p:cNvSpPr/>
          <p:nvPr/>
        </p:nvSpPr>
        <p:spPr>
          <a:xfrm>
            <a:off x="3255081" y="3020853"/>
            <a:ext cx="1" cy="25908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00" name="Linie"/>
          <p:cNvSpPr/>
          <p:nvPr/>
        </p:nvSpPr>
        <p:spPr>
          <a:xfrm>
            <a:off x="5555245" y="3062682"/>
            <a:ext cx="1196507" cy="105199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01" name="Linie"/>
          <p:cNvSpPr/>
          <p:nvPr/>
        </p:nvSpPr>
        <p:spPr>
          <a:xfrm>
            <a:off x="4914900" y="36869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02" name="Integrated Monopoly with own…"/>
          <p:cNvSpPr/>
          <p:nvPr/>
        </p:nvSpPr>
        <p:spPr>
          <a:xfrm>
            <a:off x="3628572" y="881856"/>
            <a:ext cx="2721832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Integrated Monopoly with own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 Renewables 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plus IPPs with Renewables </a:t>
            </a:r>
          </a:p>
        </p:txBody>
      </p:sp>
      <p:sp>
        <p:nvSpPr>
          <p:cNvPr id="203" name="Renewable Generation"/>
          <p:cNvSpPr/>
          <p:nvPr/>
        </p:nvSpPr>
        <p:spPr>
          <a:xfrm>
            <a:off x="2514600" y="4965700"/>
            <a:ext cx="1270000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Renewable Generation</a:t>
            </a:r>
          </a:p>
        </p:txBody>
      </p:sp>
      <p:sp>
        <p:nvSpPr>
          <p:cNvPr id="204" name="Linie"/>
          <p:cNvSpPr/>
          <p:nvPr/>
        </p:nvSpPr>
        <p:spPr>
          <a:xfrm>
            <a:off x="540006" y="5711519"/>
            <a:ext cx="1984519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05" name="Linie"/>
          <p:cNvSpPr/>
          <p:nvPr/>
        </p:nvSpPr>
        <p:spPr>
          <a:xfrm>
            <a:off x="3780346" y="3884345"/>
            <a:ext cx="496760" cy="77253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06" name="Linie"/>
          <p:cNvSpPr/>
          <p:nvPr/>
        </p:nvSpPr>
        <p:spPr>
          <a:xfrm>
            <a:off x="2390852" y="80510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07" name="Power flow"/>
          <p:cNvSpPr/>
          <p:nvPr/>
        </p:nvSpPr>
        <p:spPr>
          <a:xfrm>
            <a:off x="3715407" y="7892256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208" name="Linie"/>
          <p:cNvSpPr/>
          <p:nvPr/>
        </p:nvSpPr>
        <p:spPr>
          <a:xfrm>
            <a:off x="2425649" y="84240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09" name="Control flow"/>
          <p:cNvSpPr/>
          <p:nvPr/>
        </p:nvSpPr>
        <p:spPr>
          <a:xfrm>
            <a:off x="3666182" y="8265343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  <p:sp>
        <p:nvSpPr>
          <p:cNvPr id="210" name="Rechteck"/>
          <p:cNvSpPr/>
          <p:nvPr/>
        </p:nvSpPr>
        <p:spPr>
          <a:xfrm>
            <a:off x="2317041" y="7746206"/>
            <a:ext cx="2592339" cy="9398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11" name="Renewable Generation…"/>
          <p:cNvSpPr/>
          <p:nvPr/>
        </p:nvSpPr>
        <p:spPr>
          <a:xfrm>
            <a:off x="692742" y="4101306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Renewable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(IPPs)</a:t>
            </a:r>
          </a:p>
        </p:txBody>
      </p:sp>
      <p:sp>
        <p:nvSpPr>
          <p:cNvPr id="212" name="Linie"/>
          <p:cNvSpPr/>
          <p:nvPr/>
        </p:nvSpPr>
        <p:spPr>
          <a:xfrm>
            <a:off x="1972439" y="4736306"/>
            <a:ext cx="2297765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13" name="Linie"/>
          <p:cNvSpPr/>
          <p:nvPr/>
        </p:nvSpPr>
        <p:spPr>
          <a:xfrm flipH="1">
            <a:off x="1421715" y="3062438"/>
            <a:ext cx="1" cy="104294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14" name="Linie"/>
          <p:cNvSpPr/>
          <p:nvPr/>
        </p:nvSpPr>
        <p:spPr>
          <a:xfrm>
            <a:off x="546570" y="3047206"/>
            <a:ext cx="3757588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15" name="Linie"/>
          <p:cNvSpPr/>
          <p:nvPr/>
        </p:nvSpPr>
        <p:spPr>
          <a:xfrm flipV="1">
            <a:off x="549369" y="3044951"/>
            <a:ext cx="1" cy="2677603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onsumer producer"/>
          <p:cNvSpPr/>
          <p:nvPr/>
        </p:nvSpPr>
        <p:spPr>
          <a:xfrm>
            <a:off x="8520384" y="23995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 producer</a:t>
            </a:r>
          </a:p>
        </p:txBody>
      </p:sp>
      <p:sp>
        <p:nvSpPr>
          <p:cNvPr id="218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219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220" name="Conventional Generation"/>
          <p:cNvSpPr/>
          <p:nvPr/>
        </p:nvSpPr>
        <p:spPr>
          <a:xfrm>
            <a:off x="2514600" y="3236912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Conventional Generation</a:t>
            </a:r>
          </a:p>
        </p:txBody>
      </p:sp>
      <p:sp>
        <p:nvSpPr>
          <p:cNvPr id="221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222" name="Linie"/>
          <p:cNvSpPr/>
          <p:nvPr/>
        </p:nvSpPr>
        <p:spPr>
          <a:xfrm>
            <a:off x="7318533" y="4736306"/>
            <a:ext cx="1204367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23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24" name="Linie"/>
          <p:cNvSpPr/>
          <p:nvPr/>
        </p:nvSpPr>
        <p:spPr>
          <a:xfrm flipV="1">
            <a:off x="3779876" y="4771380"/>
            <a:ext cx="475732" cy="82932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25" name="Abgerundetes Rechteck"/>
          <p:cNvSpPr/>
          <p:nvPr/>
        </p:nvSpPr>
        <p:spPr>
          <a:xfrm>
            <a:off x="1530151" y="2193478"/>
            <a:ext cx="6241108" cy="5193606"/>
          </a:xfrm>
          <a:prstGeom prst="roundRect">
            <a:avLst>
              <a:gd name="adj" fmla="val 791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26" name="Linie"/>
          <p:cNvSpPr/>
          <p:nvPr/>
        </p:nvSpPr>
        <p:spPr>
          <a:xfrm flipH="1">
            <a:off x="3763591" y="3037271"/>
            <a:ext cx="508727" cy="78202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27" name="Linie"/>
          <p:cNvSpPr/>
          <p:nvPr/>
        </p:nvSpPr>
        <p:spPr>
          <a:xfrm>
            <a:off x="5555245" y="3062682"/>
            <a:ext cx="1196507" cy="105199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28" name="Linie"/>
          <p:cNvSpPr/>
          <p:nvPr/>
        </p:nvSpPr>
        <p:spPr>
          <a:xfrm>
            <a:off x="4914900" y="36869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29" name="Integrated Monopoly with Own…"/>
          <p:cNvSpPr/>
          <p:nvPr/>
        </p:nvSpPr>
        <p:spPr>
          <a:xfrm>
            <a:off x="3613726" y="881856"/>
            <a:ext cx="2751523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Integrated Monopoly with Own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 Renewables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plus Consumer Producers</a:t>
            </a:r>
          </a:p>
        </p:txBody>
      </p:sp>
      <p:sp>
        <p:nvSpPr>
          <p:cNvPr id="230" name="Renewable Generation"/>
          <p:cNvSpPr/>
          <p:nvPr/>
        </p:nvSpPr>
        <p:spPr>
          <a:xfrm>
            <a:off x="2514600" y="4965700"/>
            <a:ext cx="1270000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Renewable Generation</a:t>
            </a:r>
          </a:p>
        </p:txBody>
      </p:sp>
      <p:sp>
        <p:nvSpPr>
          <p:cNvPr id="231" name="Linie"/>
          <p:cNvSpPr/>
          <p:nvPr/>
        </p:nvSpPr>
        <p:spPr>
          <a:xfrm>
            <a:off x="1987206" y="5676900"/>
            <a:ext cx="486805" cy="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2" name="Linie"/>
          <p:cNvSpPr/>
          <p:nvPr/>
        </p:nvSpPr>
        <p:spPr>
          <a:xfrm>
            <a:off x="3780346" y="3884345"/>
            <a:ext cx="496760" cy="77253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3" name="Linie"/>
          <p:cNvSpPr/>
          <p:nvPr/>
        </p:nvSpPr>
        <p:spPr>
          <a:xfrm>
            <a:off x="2390852" y="80510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4" name="Power flow"/>
          <p:cNvSpPr/>
          <p:nvPr/>
        </p:nvSpPr>
        <p:spPr>
          <a:xfrm>
            <a:off x="3715407" y="7892256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235" name="Linie"/>
          <p:cNvSpPr/>
          <p:nvPr/>
        </p:nvSpPr>
        <p:spPr>
          <a:xfrm>
            <a:off x="2425649" y="84240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6" name="Control flow"/>
          <p:cNvSpPr/>
          <p:nvPr/>
        </p:nvSpPr>
        <p:spPr>
          <a:xfrm>
            <a:off x="3666182" y="8265343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  <p:sp>
        <p:nvSpPr>
          <p:cNvPr id="237" name="Rechteck"/>
          <p:cNvSpPr/>
          <p:nvPr/>
        </p:nvSpPr>
        <p:spPr>
          <a:xfrm>
            <a:off x="2317041" y="7746206"/>
            <a:ext cx="2592339" cy="9398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8" name="Linie"/>
          <p:cNvSpPr/>
          <p:nvPr/>
        </p:nvSpPr>
        <p:spPr>
          <a:xfrm>
            <a:off x="1995042" y="3047206"/>
            <a:ext cx="230911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9" name="Linie"/>
          <p:cNvSpPr/>
          <p:nvPr/>
        </p:nvSpPr>
        <p:spPr>
          <a:xfrm flipH="1">
            <a:off x="7333285" y="3428640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40" name="Consumer"/>
          <p:cNvSpPr/>
          <p:nvPr/>
        </p:nvSpPr>
        <p:spPr>
          <a:xfrm>
            <a:off x="8509536" y="41013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</a:t>
            </a:r>
          </a:p>
        </p:txBody>
      </p:sp>
      <p:sp>
        <p:nvSpPr>
          <p:cNvPr id="241" name="Linie"/>
          <p:cNvSpPr/>
          <p:nvPr/>
        </p:nvSpPr>
        <p:spPr>
          <a:xfrm flipV="1">
            <a:off x="7340983" y="3079638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42" name="Linie"/>
          <p:cNvSpPr/>
          <p:nvPr/>
        </p:nvSpPr>
        <p:spPr>
          <a:xfrm>
            <a:off x="5552220" y="3073513"/>
            <a:ext cx="30019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43" name="Linie"/>
          <p:cNvSpPr/>
          <p:nvPr/>
        </p:nvSpPr>
        <p:spPr>
          <a:xfrm flipV="1">
            <a:off x="1988142" y="3046820"/>
            <a:ext cx="1" cy="2639679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onsumer producer"/>
          <p:cNvSpPr/>
          <p:nvPr/>
        </p:nvSpPr>
        <p:spPr>
          <a:xfrm>
            <a:off x="8520384" y="23995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 producer</a:t>
            </a:r>
          </a:p>
        </p:txBody>
      </p:sp>
      <p:sp>
        <p:nvSpPr>
          <p:cNvPr id="246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247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248" name="Conventional Generation"/>
          <p:cNvSpPr/>
          <p:nvPr/>
        </p:nvSpPr>
        <p:spPr>
          <a:xfrm>
            <a:off x="2514600" y="3236912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Conventional Generation</a:t>
            </a:r>
          </a:p>
        </p:txBody>
      </p:sp>
      <p:sp>
        <p:nvSpPr>
          <p:cNvPr id="249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250" name="Linie"/>
          <p:cNvSpPr/>
          <p:nvPr/>
        </p:nvSpPr>
        <p:spPr>
          <a:xfrm>
            <a:off x="7318533" y="4736306"/>
            <a:ext cx="1204367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1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2" name="Linie"/>
          <p:cNvSpPr/>
          <p:nvPr/>
        </p:nvSpPr>
        <p:spPr>
          <a:xfrm flipV="1">
            <a:off x="3779876" y="4771380"/>
            <a:ext cx="475732" cy="82932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3" name="Abgerundetes Rechteck"/>
          <p:cNvSpPr/>
          <p:nvPr/>
        </p:nvSpPr>
        <p:spPr>
          <a:xfrm>
            <a:off x="2207716" y="2193478"/>
            <a:ext cx="5563543" cy="5193606"/>
          </a:xfrm>
          <a:prstGeom prst="roundRect">
            <a:avLst>
              <a:gd name="adj" fmla="val 791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4" name="Linie"/>
          <p:cNvSpPr/>
          <p:nvPr/>
        </p:nvSpPr>
        <p:spPr>
          <a:xfrm flipH="1">
            <a:off x="3763591" y="3037271"/>
            <a:ext cx="508727" cy="78202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5" name="Linie"/>
          <p:cNvSpPr/>
          <p:nvPr/>
        </p:nvSpPr>
        <p:spPr>
          <a:xfrm>
            <a:off x="5555245" y="3062682"/>
            <a:ext cx="1196507" cy="105199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6" name="Linie"/>
          <p:cNvSpPr/>
          <p:nvPr/>
        </p:nvSpPr>
        <p:spPr>
          <a:xfrm>
            <a:off x="4914900" y="36869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57" name="Integrated Monopoly with Own…"/>
          <p:cNvSpPr/>
          <p:nvPr/>
        </p:nvSpPr>
        <p:spPr>
          <a:xfrm>
            <a:off x="3613726" y="773906"/>
            <a:ext cx="2751523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Integrated Monopoly with Own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 Renewables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plus IPPs with Renewables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and Consumer Producers</a:t>
            </a:r>
          </a:p>
        </p:txBody>
      </p:sp>
      <p:sp>
        <p:nvSpPr>
          <p:cNvPr id="258" name="Renewable Generation"/>
          <p:cNvSpPr/>
          <p:nvPr/>
        </p:nvSpPr>
        <p:spPr>
          <a:xfrm>
            <a:off x="2514600" y="4965700"/>
            <a:ext cx="1270000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Renewable Generation</a:t>
            </a:r>
          </a:p>
        </p:txBody>
      </p:sp>
      <p:sp>
        <p:nvSpPr>
          <p:cNvPr id="259" name="Linie"/>
          <p:cNvSpPr/>
          <p:nvPr/>
        </p:nvSpPr>
        <p:spPr>
          <a:xfrm>
            <a:off x="267820" y="5676900"/>
            <a:ext cx="2256991" cy="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0" name="Linie"/>
          <p:cNvSpPr/>
          <p:nvPr/>
        </p:nvSpPr>
        <p:spPr>
          <a:xfrm>
            <a:off x="3780346" y="3884345"/>
            <a:ext cx="496760" cy="77253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1" name="Linie"/>
          <p:cNvSpPr/>
          <p:nvPr/>
        </p:nvSpPr>
        <p:spPr>
          <a:xfrm>
            <a:off x="2390852" y="80510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2" name="Power flow"/>
          <p:cNvSpPr/>
          <p:nvPr/>
        </p:nvSpPr>
        <p:spPr>
          <a:xfrm>
            <a:off x="3715407" y="7892256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263" name="Linie"/>
          <p:cNvSpPr/>
          <p:nvPr/>
        </p:nvSpPr>
        <p:spPr>
          <a:xfrm>
            <a:off x="2425649" y="84240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4" name="Control flow"/>
          <p:cNvSpPr/>
          <p:nvPr/>
        </p:nvSpPr>
        <p:spPr>
          <a:xfrm>
            <a:off x="3666182" y="8265343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  <p:sp>
        <p:nvSpPr>
          <p:cNvPr id="265" name="Rechteck"/>
          <p:cNvSpPr/>
          <p:nvPr/>
        </p:nvSpPr>
        <p:spPr>
          <a:xfrm>
            <a:off x="2317041" y="7746206"/>
            <a:ext cx="2592339" cy="9398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6" name="Renewable Generation…"/>
          <p:cNvSpPr/>
          <p:nvPr/>
        </p:nvSpPr>
        <p:spPr>
          <a:xfrm>
            <a:off x="692742" y="4101306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Renewable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(IPPs)</a:t>
            </a:r>
          </a:p>
        </p:txBody>
      </p:sp>
      <p:sp>
        <p:nvSpPr>
          <p:cNvPr id="267" name="Linie"/>
          <p:cNvSpPr/>
          <p:nvPr/>
        </p:nvSpPr>
        <p:spPr>
          <a:xfrm>
            <a:off x="1972439" y="4736306"/>
            <a:ext cx="2297765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8" name="Linie"/>
          <p:cNvSpPr/>
          <p:nvPr/>
        </p:nvSpPr>
        <p:spPr>
          <a:xfrm flipH="1">
            <a:off x="1421715" y="3062438"/>
            <a:ext cx="1" cy="104294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69" name="Linie"/>
          <p:cNvSpPr/>
          <p:nvPr/>
        </p:nvSpPr>
        <p:spPr>
          <a:xfrm>
            <a:off x="251986" y="3047206"/>
            <a:ext cx="4052172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70" name="Linie"/>
          <p:cNvSpPr/>
          <p:nvPr/>
        </p:nvSpPr>
        <p:spPr>
          <a:xfrm flipH="1">
            <a:off x="7333285" y="3428640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71" name="Consumer"/>
          <p:cNvSpPr/>
          <p:nvPr/>
        </p:nvSpPr>
        <p:spPr>
          <a:xfrm>
            <a:off x="8509536" y="41013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</a:t>
            </a:r>
          </a:p>
        </p:txBody>
      </p:sp>
      <p:sp>
        <p:nvSpPr>
          <p:cNvPr id="272" name="Linie"/>
          <p:cNvSpPr/>
          <p:nvPr/>
        </p:nvSpPr>
        <p:spPr>
          <a:xfrm flipV="1">
            <a:off x="7340983" y="3079638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73" name="Linie"/>
          <p:cNvSpPr/>
          <p:nvPr/>
        </p:nvSpPr>
        <p:spPr>
          <a:xfrm>
            <a:off x="5552220" y="3073513"/>
            <a:ext cx="30019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74" name="Linie"/>
          <p:cNvSpPr/>
          <p:nvPr/>
        </p:nvSpPr>
        <p:spPr>
          <a:xfrm flipV="1">
            <a:off x="265330" y="3046820"/>
            <a:ext cx="1" cy="2639679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onsumer producer"/>
          <p:cNvSpPr/>
          <p:nvPr/>
        </p:nvSpPr>
        <p:spPr>
          <a:xfrm>
            <a:off x="8520384" y="23995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 producer</a:t>
            </a:r>
          </a:p>
        </p:txBody>
      </p:sp>
      <p:sp>
        <p:nvSpPr>
          <p:cNvPr id="277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278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279" name="Conventional Generation"/>
          <p:cNvSpPr/>
          <p:nvPr/>
        </p:nvSpPr>
        <p:spPr>
          <a:xfrm>
            <a:off x="2514600" y="3236912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Conventional Generation</a:t>
            </a:r>
          </a:p>
        </p:txBody>
      </p:sp>
      <p:sp>
        <p:nvSpPr>
          <p:cNvPr id="280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281" name="Linie"/>
          <p:cNvSpPr/>
          <p:nvPr/>
        </p:nvSpPr>
        <p:spPr>
          <a:xfrm>
            <a:off x="7318533" y="4736306"/>
            <a:ext cx="1204367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82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83" name="Linie"/>
          <p:cNvSpPr/>
          <p:nvPr/>
        </p:nvSpPr>
        <p:spPr>
          <a:xfrm flipV="1">
            <a:off x="3779876" y="4771380"/>
            <a:ext cx="475732" cy="82932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84" name="Abgerundetes Rechteck"/>
          <p:cNvSpPr/>
          <p:nvPr/>
        </p:nvSpPr>
        <p:spPr>
          <a:xfrm>
            <a:off x="2207716" y="2193478"/>
            <a:ext cx="5563543" cy="5193606"/>
          </a:xfrm>
          <a:prstGeom prst="roundRect">
            <a:avLst>
              <a:gd name="adj" fmla="val 791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85" name="Linie"/>
          <p:cNvSpPr/>
          <p:nvPr/>
        </p:nvSpPr>
        <p:spPr>
          <a:xfrm flipH="1">
            <a:off x="3763591" y="3037271"/>
            <a:ext cx="508727" cy="78202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86" name="Linie"/>
          <p:cNvSpPr/>
          <p:nvPr/>
        </p:nvSpPr>
        <p:spPr>
          <a:xfrm>
            <a:off x="5555245" y="3062682"/>
            <a:ext cx="1196507" cy="105199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87" name="Linie"/>
          <p:cNvSpPr/>
          <p:nvPr/>
        </p:nvSpPr>
        <p:spPr>
          <a:xfrm>
            <a:off x="4914900" y="36869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88" name="Integrated Monopoly with Own…"/>
          <p:cNvSpPr/>
          <p:nvPr/>
        </p:nvSpPr>
        <p:spPr>
          <a:xfrm>
            <a:off x="3499649" y="773906"/>
            <a:ext cx="2979677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Integrated Monopoly with Own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 Renewables and Central Storage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plus IPPs with Renewables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and Consumer Producers</a:t>
            </a:r>
          </a:p>
        </p:txBody>
      </p:sp>
      <p:sp>
        <p:nvSpPr>
          <p:cNvPr id="289" name="Renewable Generation"/>
          <p:cNvSpPr/>
          <p:nvPr/>
        </p:nvSpPr>
        <p:spPr>
          <a:xfrm>
            <a:off x="2514600" y="4965700"/>
            <a:ext cx="1270000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Renewable Generation</a:t>
            </a:r>
          </a:p>
        </p:txBody>
      </p:sp>
      <p:sp>
        <p:nvSpPr>
          <p:cNvPr id="290" name="Linie"/>
          <p:cNvSpPr/>
          <p:nvPr/>
        </p:nvSpPr>
        <p:spPr>
          <a:xfrm>
            <a:off x="267820" y="5676900"/>
            <a:ext cx="2256991" cy="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91" name="Linie"/>
          <p:cNvSpPr/>
          <p:nvPr/>
        </p:nvSpPr>
        <p:spPr>
          <a:xfrm>
            <a:off x="3780346" y="3884345"/>
            <a:ext cx="496760" cy="77253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92" name="Linie"/>
          <p:cNvSpPr/>
          <p:nvPr/>
        </p:nvSpPr>
        <p:spPr>
          <a:xfrm>
            <a:off x="2390852" y="80510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93" name="Power flow"/>
          <p:cNvSpPr/>
          <p:nvPr/>
        </p:nvSpPr>
        <p:spPr>
          <a:xfrm>
            <a:off x="3715407" y="7892256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294" name="Linie"/>
          <p:cNvSpPr/>
          <p:nvPr/>
        </p:nvSpPr>
        <p:spPr>
          <a:xfrm>
            <a:off x="2425649" y="84240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95" name="Control flow"/>
          <p:cNvSpPr/>
          <p:nvPr/>
        </p:nvSpPr>
        <p:spPr>
          <a:xfrm>
            <a:off x="3666182" y="8265343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  <p:sp>
        <p:nvSpPr>
          <p:cNvPr id="296" name="Rechteck"/>
          <p:cNvSpPr/>
          <p:nvPr/>
        </p:nvSpPr>
        <p:spPr>
          <a:xfrm>
            <a:off x="2317041" y="7746206"/>
            <a:ext cx="2592339" cy="9398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97" name="Renewable Generation…"/>
          <p:cNvSpPr/>
          <p:nvPr/>
        </p:nvSpPr>
        <p:spPr>
          <a:xfrm>
            <a:off x="692742" y="4101306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Renewable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(IPPs)</a:t>
            </a:r>
          </a:p>
        </p:txBody>
      </p:sp>
      <p:sp>
        <p:nvSpPr>
          <p:cNvPr id="298" name="Linie"/>
          <p:cNvSpPr/>
          <p:nvPr/>
        </p:nvSpPr>
        <p:spPr>
          <a:xfrm>
            <a:off x="1972439" y="4736306"/>
            <a:ext cx="2297765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99" name="Linie"/>
          <p:cNvSpPr/>
          <p:nvPr/>
        </p:nvSpPr>
        <p:spPr>
          <a:xfrm flipH="1">
            <a:off x="1421715" y="3062438"/>
            <a:ext cx="1" cy="104294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0" name="Linie"/>
          <p:cNvSpPr/>
          <p:nvPr/>
        </p:nvSpPr>
        <p:spPr>
          <a:xfrm>
            <a:off x="251986" y="3047206"/>
            <a:ext cx="4052172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1" name="Linie"/>
          <p:cNvSpPr/>
          <p:nvPr/>
        </p:nvSpPr>
        <p:spPr>
          <a:xfrm flipH="1">
            <a:off x="7333285" y="3428640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2" name="Consumer"/>
          <p:cNvSpPr/>
          <p:nvPr/>
        </p:nvSpPr>
        <p:spPr>
          <a:xfrm>
            <a:off x="8509536" y="41013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</a:t>
            </a:r>
          </a:p>
        </p:txBody>
      </p:sp>
      <p:sp>
        <p:nvSpPr>
          <p:cNvPr id="303" name="Linie"/>
          <p:cNvSpPr/>
          <p:nvPr/>
        </p:nvSpPr>
        <p:spPr>
          <a:xfrm flipV="1">
            <a:off x="7340983" y="3079638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4" name="Linie"/>
          <p:cNvSpPr/>
          <p:nvPr/>
        </p:nvSpPr>
        <p:spPr>
          <a:xfrm>
            <a:off x="5552220" y="3073513"/>
            <a:ext cx="30019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5" name="Linie"/>
          <p:cNvSpPr/>
          <p:nvPr/>
        </p:nvSpPr>
        <p:spPr>
          <a:xfrm flipV="1">
            <a:off x="265330" y="3046820"/>
            <a:ext cx="1" cy="3486921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6" name="Central Storage"/>
          <p:cNvSpPr/>
          <p:nvPr/>
        </p:nvSpPr>
        <p:spPr>
          <a:xfrm>
            <a:off x="4279900" y="592375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Central Storage</a:t>
            </a:r>
          </a:p>
        </p:txBody>
      </p:sp>
      <p:sp>
        <p:nvSpPr>
          <p:cNvPr id="307" name="Linie"/>
          <p:cNvSpPr/>
          <p:nvPr/>
        </p:nvSpPr>
        <p:spPr>
          <a:xfrm flipV="1">
            <a:off x="4914900" y="5388391"/>
            <a:ext cx="1" cy="51828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8" name="Linie"/>
          <p:cNvSpPr/>
          <p:nvPr/>
        </p:nvSpPr>
        <p:spPr>
          <a:xfrm>
            <a:off x="279870" y="6520656"/>
            <a:ext cx="3996405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onsumer producer"/>
          <p:cNvSpPr/>
          <p:nvPr/>
        </p:nvSpPr>
        <p:spPr>
          <a:xfrm>
            <a:off x="8520384" y="23995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 producer</a:t>
            </a:r>
          </a:p>
        </p:txBody>
      </p:sp>
      <p:sp>
        <p:nvSpPr>
          <p:cNvPr id="311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312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313" name="Conventional Generation…"/>
          <p:cNvSpPr/>
          <p:nvPr/>
        </p:nvSpPr>
        <p:spPr>
          <a:xfrm>
            <a:off x="2514600" y="3236912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Conventional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(Integrated Utility)</a:t>
            </a:r>
          </a:p>
        </p:txBody>
      </p:sp>
      <p:sp>
        <p:nvSpPr>
          <p:cNvPr id="314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315" name="Linie"/>
          <p:cNvSpPr/>
          <p:nvPr/>
        </p:nvSpPr>
        <p:spPr>
          <a:xfrm>
            <a:off x="7318533" y="4736306"/>
            <a:ext cx="1204367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16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17" name="Linie"/>
          <p:cNvSpPr/>
          <p:nvPr/>
        </p:nvSpPr>
        <p:spPr>
          <a:xfrm flipV="1">
            <a:off x="3779876" y="4771380"/>
            <a:ext cx="475732" cy="82932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18" name="Abgerundetes Rechteck"/>
          <p:cNvSpPr/>
          <p:nvPr/>
        </p:nvSpPr>
        <p:spPr>
          <a:xfrm>
            <a:off x="2207716" y="2193478"/>
            <a:ext cx="5563543" cy="5193606"/>
          </a:xfrm>
          <a:prstGeom prst="roundRect">
            <a:avLst>
              <a:gd name="adj" fmla="val 791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19" name="Linie"/>
          <p:cNvSpPr/>
          <p:nvPr/>
        </p:nvSpPr>
        <p:spPr>
          <a:xfrm flipH="1">
            <a:off x="3763591" y="3037271"/>
            <a:ext cx="508727" cy="78202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20" name="Linie"/>
          <p:cNvSpPr/>
          <p:nvPr/>
        </p:nvSpPr>
        <p:spPr>
          <a:xfrm>
            <a:off x="5555245" y="3062682"/>
            <a:ext cx="1196507" cy="105199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21" name="Linie"/>
          <p:cNvSpPr/>
          <p:nvPr/>
        </p:nvSpPr>
        <p:spPr>
          <a:xfrm>
            <a:off x="4914900" y="36869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22" name="Integrated Utility with Own…"/>
          <p:cNvSpPr/>
          <p:nvPr/>
        </p:nvSpPr>
        <p:spPr>
          <a:xfrm>
            <a:off x="2501955" y="773906"/>
            <a:ext cx="497506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Integrated Utility with Own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 Renewables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plus IPPs with Conventional Generation and Renewables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and Consumer Producers</a:t>
            </a:r>
          </a:p>
        </p:txBody>
      </p:sp>
      <p:sp>
        <p:nvSpPr>
          <p:cNvPr id="323" name="Renewable Generation…"/>
          <p:cNvSpPr/>
          <p:nvPr/>
        </p:nvSpPr>
        <p:spPr>
          <a:xfrm>
            <a:off x="2514600" y="4965700"/>
            <a:ext cx="1270000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Renewable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(Integrated Utility)</a:t>
            </a:r>
          </a:p>
        </p:txBody>
      </p:sp>
      <p:sp>
        <p:nvSpPr>
          <p:cNvPr id="324" name="Linie"/>
          <p:cNvSpPr/>
          <p:nvPr/>
        </p:nvSpPr>
        <p:spPr>
          <a:xfrm>
            <a:off x="255805" y="5978219"/>
            <a:ext cx="3942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25" name="Linie"/>
          <p:cNvSpPr/>
          <p:nvPr/>
        </p:nvSpPr>
        <p:spPr>
          <a:xfrm>
            <a:off x="3780346" y="3884345"/>
            <a:ext cx="496760" cy="77253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26" name="Linie"/>
          <p:cNvSpPr/>
          <p:nvPr/>
        </p:nvSpPr>
        <p:spPr>
          <a:xfrm>
            <a:off x="2390852" y="80510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27" name="Power flow"/>
          <p:cNvSpPr/>
          <p:nvPr/>
        </p:nvSpPr>
        <p:spPr>
          <a:xfrm>
            <a:off x="3715407" y="7892256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328" name="Linie"/>
          <p:cNvSpPr/>
          <p:nvPr/>
        </p:nvSpPr>
        <p:spPr>
          <a:xfrm>
            <a:off x="2425649" y="84240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29" name="Control flow"/>
          <p:cNvSpPr/>
          <p:nvPr/>
        </p:nvSpPr>
        <p:spPr>
          <a:xfrm>
            <a:off x="3666182" y="8265343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  <p:sp>
        <p:nvSpPr>
          <p:cNvPr id="330" name="Rechteck"/>
          <p:cNvSpPr/>
          <p:nvPr/>
        </p:nvSpPr>
        <p:spPr>
          <a:xfrm>
            <a:off x="2317041" y="7746206"/>
            <a:ext cx="2592339" cy="9398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31" name="Renewable Generation…"/>
          <p:cNvSpPr/>
          <p:nvPr/>
        </p:nvSpPr>
        <p:spPr>
          <a:xfrm>
            <a:off x="647700" y="5348821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Renewable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(IPPs)</a:t>
            </a:r>
          </a:p>
        </p:txBody>
      </p:sp>
      <p:sp>
        <p:nvSpPr>
          <p:cNvPr id="332" name="Linie"/>
          <p:cNvSpPr/>
          <p:nvPr/>
        </p:nvSpPr>
        <p:spPr>
          <a:xfrm>
            <a:off x="1268210" y="4736306"/>
            <a:ext cx="300199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33" name="Linie"/>
          <p:cNvSpPr/>
          <p:nvPr/>
        </p:nvSpPr>
        <p:spPr>
          <a:xfrm>
            <a:off x="251986" y="2778125"/>
            <a:ext cx="4052172" cy="0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34" name="Linie"/>
          <p:cNvSpPr/>
          <p:nvPr/>
        </p:nvSpPr>
        <p:spPr>
          <a:xfrm flipH="1">
            <a:off x="7333285" y="3428640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35" name="Consumer"/>
          <p:cNvSpPr/>
          <p:nvPr/>
        </p:nvSpPr>
        <p:spPr>
          <a:xfrm>
            <a:off x="8509536" y="41013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</a:t>
            </a:r>
          </a:p>
        </p:txBody>
      </p:sp>
      <p:sp>
        <p:nvSpPr>
          <p:cNvPr id="336" name="Linie"/>
          <p:cNvSpPr/>
          <p:nvPr/>
        </p:nvSpPr>
        <p:spPr>
          <a:xfrm flipV="1">
            <a:off x="7340983" y="3079638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37" name="Linie"/>
          <p:cNvSpPr/>
          <p:nvPr/>
        </p:nvSpPr>
        <p:spPr>
          <a:xfrm>
            <a:off x="5552220" y="3073513"/>
            <a:ext cx="30019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38" name="Linie"/>
          <p:cNvSpPr/>
          <p:nvPr/>
        </p:nvSpPr>
        <p:spPr>
          <a:xfrm flipV="1">
            <a:off x="253999" y="2764824"/>
            <a:ext cx="2" cy="3219434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39" name="Conventional Generation…"/>
          <p:cNvSpPr/>
          <p:nvPr/>
        </p:nvSpPr>
        <p:spPr>
          <a:xfrm>
            <a:off x="671878" y="2962195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Conventional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(IPPs)</a:t>
            </a:r>
          </a:p>
        </p:txBody>
      </p:sp>
      <p:sp>
        <p:nvSpPr>
          <p:cNvPr id="340" name="Linie"/>
          <p:cNvSpPr/>
          <p:nvPr/>
        </p:nvSpPr>
        <p:spPr>
          <a:xfrm>
            <a:off x="255805" y="3616019"/>
            <a:ext cx="3942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41" name="Linie"/>
          <p:cNvSpPr/>
          <p:nvPr/>
        </p:nvSpPr>
        <p:spPr>
          <a:xfrm flipV="1">
            <a:off x="1282700" y="4717707"/>
            <a:ext cx="0" cy="627305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42" name="Linie"/>
          <p:cNvSpPr/>
          <p:nvPr/>
        </p:nvSpPr>
        <p:spPr>
          <a:xfrm flipH="1">
            <a:off x="1282700" y="4242530"/>
            <a:ext cx="1" cy="518282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onsumer producer"/>
          <p:cNvSpPr/>
          <p:nvPr/>
        </p:nvSpPr>
        <p:spPr>
          <a:xfrm>
            <a:off x="8520384" y="23995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 producer</a:t>
            </a:r>
          </a:p>
        </p:txBody>
      </p:sp>
      <p:sp>
        <p:nvSpPr>
          <p:cNvPr id="345" name="Transmission"/>
          <p:cNvSpPr/>
          <p:nvPr/>
        </p:nvSpPr>
        <p:spPr>
          <a:xfrm>
            <a:off x="42799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Transmission</a:t>
            </a:r>
          </a:p>
        </p:txBody>
      </p:sp>
      <p:sp>
        <p:nvSpPr>
          <p:cNvPr id="346" name="Distribution"/>
          <p:cNvSpPr/>
          <p:nvPr/>
        </p:nvSpPr>
        <p:spPr>
          <a:xfrm>
            <a:off x="6045200" y="41013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347" name="Conventional Generation…"/>
          <p:cNvSpPr/>
          <p:nvPr/>
        </p:nvSpPr>
        <p:spPr>
          <a:xfrm>
            <a:off x="2514600" y="3236912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Conventional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(Integrated Utility)</a:t>
            </a:r>
          </a:p>
        </p:txBody>
      </p:sp>
      <p:sp>
        <p:nvSpPr>
          <p:cNvPr id="348" name="System control…"/>
          <p:cNvSpPr/>
          <p:nvPr/>
        </p:nvSpPr>
        <p:spPr>
          <a:xfrm>
            <a:off x="4279900" y="239950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System control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Dispatch</a:t>
            </a:r>
          </a:p>
          <a:p>
            <a:pPr marL="148166" indent="-148166" algn="l">
              <a:buSzPct val="75000"/>
              <a:buChar char="-"/>
              <a:defRPr sz="1200"/>
            </a:pPr>
            <a:r>
              <a:t>Grid stability</a:t>
            </a:r>
          </a:p>
        </p:txBody>
      </p:sp>
      <p:sp>
        <p:nvSpPr>
          <p:cNvPr id="349" name="Linie"/>
          <p:cNvSpPr/>
          <p:nvPr/>
        </p:nvSpPr>
        <p:spPr>
          <a:xfrm>
            <a:off x="7318533" y="4736306"/>
            <a:ext cx="1204367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50" name="Linie"/>
          <p:cNvSpPr/>
          <p:nvPr/>
        </p:nvSpPr>
        <p:spPr>
          <a:xfrm>
            <a:off x="5550966" y="4736306"/>
            <a:ext cx="48680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51" name="Linie"/>
          <p:cNvSpPr/>
          <p:nvPr/>
        </p:nvSpPr>
        <p:spPr>
          <a:xfrm flipV="1">
            <a:off x="3779876" y="4771380"/>
            <a:ext cx="475732" cy="82932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52" name="Abgerundetes Rechteck"/>
          <p:cNvSpPr/>
          <p:nvPr/>
        </p:nvSpPr>
        <p:spPr>
          <a:xfrm>
            <a:off x="2207716" y="2193478"/>
            <a:ext cx="5563543" cy="5193606"/>
          </a:xfrm>
          <a:prstGeom prst="roundRect">
            <a:avLst>
              <a:gd name="adj" fmla="val 7918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53" name="Linie"/>
          <p:cNvSpPr/>
          <p:nvPr/>
        </p:nvSpPr>
        <p:spPr>
          <a:xfrm flipH="1">
            <a:off x="3763591" y="3037271"/>
            <a:ext cx="508727" cy="78202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54" name="Linie"/>
          <p:cNvSpPr/>
          <p:nvPr/>
        </p:nvSpPr>
        <p:spPr>
          <a:xfrm>
            <a:off x="5555245" y="3062682"/>
            <a:ext cx="1196507" cy="1051995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55" name="Linie"/>
          <p:cNvSpPr/>
          <p:nvPr/>
        </p:nvSpPr>
        <p:spPr>
          <a:xfrm>
            <a:off x="4914900" y="3686942"/>
            <a:ext cx="0" cy="45730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56" name="Integrated Utility with Own…"/>
          <p:cNvSpPr/>
          <p:nvPr/>
        </p:nvSpPr>
        <p:spPr>
          <a:xfrm>
            <a:off x="2501955" y="773906"/>
            <a:ext cx="497506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Integrated Utility with Own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 Renewables and Central Storage 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plus IPPs with Conventional Generation and Renewables</a:t>
            </a:r>
          </a:p>
          <a:p>
            <a:pPr>
              <a:defRPr b="1"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and Consumer Producers</a:t>
            </a:r>
          </a:p>
        </p:txBody>
      </p:sp>
      <p:sp>
        <p:nvSpPr>
          <p:cNvPr id="357" name="Renewable Generation…"/>
          <p:cNvSpPr/>
          <p:nvPr/>
        </p:nvSpPr>
        <p:spPr>
          <a:xfrm>
            <a:off x="2514600" y="4965700"/>
            <a:ext cx="1270000" cy="1270000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Renewable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(Integrated Utility)</a:t>
            </a:r>
          </a:p>
        </p:txBody>
      </p:sp>
      <p:sp>
        <p:nvSpPr>
          <p:cNvPr id="358" name="Linie"/>
          <p:cNvSpPr/>
          <p:nvPr/>
        </p:nvSpPr>
        <p:spPr>
          <a:xfrm>
            <a:off x="255805" y="5940119"/>
            <a:ext cx="3942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59" name="Linie"/>
          <p:cNvSpPr/>
          <p:nvPr/>
        </p:nvSpPr>
        <p:spPr>
          <a:xfrm>
            <a:off x="3780346" y="3884345"/>
            <a:ext cx="496760" cy="77253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60" name="Linie"/>
          <p:cNvSpPr/>
          <p:nvPr/>
        </p:nvSpPr>
        <p:spPr>
          <a:xfrm>
            <a:off x="2390852" y="8051006"/>
            <a:ext cx="1204368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61" name="Power flow"/>
          <p:cNvSpPr/>
          <p:nvPr/>
        </p:nvSpPr>
        <p:spPr>
          <a:xfrm>
            <a:off x="3715407" y="7892256"/>
            <a:ext cx="105278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Power flow</a:t>
            </a:r>
          </a:p>
        </p:txBody>
      </p:sp>
      <p:sp>
        <p:nvSpPr>
          <p:cNvPr id="362" name="Linie"/>
          <p:cNvSpPr/>
          <p:nvPr/>
        </p:nvSpPr>
        <p:spPr>
          <a:xfrm>
            <a:off x="2425649" y="8424093"/>
            <a:ext cx="1052786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63" name="Control flow"/>
          <p:cNvSpPr/>
          <p:nvPr/>
        </p:nvSpPr>
        <p:spPr>
          <a:xfrm>
            <a:off x="3666182" y="8265343"/>
            <a:ext cx="115123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Control flow</a:t>
            </a:r>
          </a:p>
        </p:txBody>
      </p:sp>
      <p:sp>
        <p:nvSpPr>
          <p:cNvPr id="364" name="Rechteck"/>
          <p:cNvSpPr/>
          <p:nvPr/>
        </p:nvSpPr>
        <p:spPr>
          <a:xfrm>
            <a:off x="2317041" y="7746206"/>
            <a:ext cx="2592339" cy="9398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65" name="Renewable Generation…"/>
          <p:cNvSpPr/>
          <p:nvPr/>
        </p:nvSpPr>
        <p:spPr>
          <a:xfrm>
            <a:off x="647700" y="5348821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Renewable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(IPPs)</a:t>
            </a:r>
          </a:p>
        </p:txBody>
      </p:sp>
      <p:sp>
        <p:nvSpPr>
          <p:cNvPr id="366" name="Linie"/>
          <p:cNvSpPr/>
          <p:nvPr/>
        </p:nvSpPr>
        <p:spPr>
          <a:xfrm>
            <a:off x="1268210" y="4736306"/>
            <a:ext cx="3001994" cy="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67" name="Linie"/>
          <p:cNvSpPr/>
          <p:nvPr/>
        </p:nvSpPr>
        <p:spPr>
          <a:xfrm>
            <a:off x="251986" y="2778125"/>
            <a:ext cx="4052172" cy="0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68" name="Linie"/>
          <p:cNvSpPr/>
          <p:nvPr/>
        </p:nvSpPr>
        <p:spPr>
          <a:xfrm flipH="1">
            <a:off x="7333285" y="3428640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69" name="Consumer"/>
          <p:cNvSpPr/>
          <p:nvPr/>
        </p:nvSpPr>
        <p:spPr>
          <a:xfrm>
            <a:off x="8509536" y="4101306"/>
            <a:ext cx="1270001" cy="1270001"/>
          </a:xfrm>
          <a:prstGeom prst="roundRect">
            <a:avLst>
              <a:gd name="adj" fmla="val 19436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Consumer</a:t>
            </a:r>
          </a:p>
        </p:txBody>
      </p:sp>
      <p:sp>
        <p:nvSpPr>
          <p:cNvPr id="370" name="Linie"/>
          <p:cNvSpPr/>
          <p:nvPr/>
        </p:nvSpPr>
        <p:spPr>
          <a:xfrm flipV="1">
            <a:off x="7340983" y="3079638"/>
            <a:ext cx="1181917" cy="1181917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71" name="Linie"/>
          <p:cNvSpPr/>
          <p:nvPr/>
        </p:nvSpPr>
        <p:spPr>
          <a:xfrm>
            <a:off x="5552220" y="3073513"/>
            <a:ext cx="30019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72" name="Linie"/>
          <p:cNvSpPr/>
          <p:nvPr/>
        </p:nvSpPr>
        <p:spPr>
          <a:xfrm flipV="1">
            <a:off x="253999" y="2764824"/>
            <a:ext cx="2" cy="4050914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73" name="Central Storage…"/>
          <p:cNvSpPr/>
          <p:nvPr/>
        </p:nvSpPr>
        <p:spPr>
          <a:xfrm>
            <a:off x="4279900" y="5923756"/>
            <a:ext cx="1270000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Central Storage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(Integrated Utility)</a:t>
            </a:r>
          </a:p>
        </p:txBody>
      </p:sp>
      <p:sp>
        <p:nvSpPr>
          <p:cNvPr id="374" name="Linie"/>
          <p:cNvSpPr/>
          <p:nvPr/>
        </p:nvSpPr>
        <p:spPr>
          <a:xfrm flipV="1">
            <a:off x="4914900" y="5388391"/>
            <a:ext cx="1" cy="518281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75" name="Linie"/>
          <p:cNvSpPr/>
          <p:nvPr/>
        </p:nvSpPr>
        <p:spPr>
          <a:xfrm>
            <a:off x="279870" y="6792477"/>
            <a:ext cx="3996405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76" name="Conventional Generation…"/>
          <p:cNvSpPr/>
          <p:nvPr/>
        </p:nvSpPr>
        <p:spPr>
          <a:xfrm>
            <a:off x="671878" y="2962195"/>
            <a:ext cx="1270001" cy="1270001"/>
          </a:xfrm>
          <a:prstGeom prst="roundRect">
            <a:avLst>
              <a:gd name="adj" fmla="val 15000"/>
            </a:avLst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Conventional Generation</a:t>
            </a:r>
          </a:p>
          <a:p>
            <a:pPr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  <a:r>
              <a:t>(IPPs)</a:t>
            </a:r>
          </a:p>
        </p:txBody>
      </p:sp>
      <p:sp>
        <p:nvSpPr>
          <p:cNvPr id="377" name="Linie"/>
          <p:cNvSpPr/>
          <p:nvPr/>
        </p:nvSpPr>
        <p:spPr>
          <a:xfrm>
            <a:off x="255805" y="3616019"/>
            <a:ext cx="394294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78" name="Linie"/>
          <p:cNvSpPr/>
          <p:nvPr/>
        </p:nvSpPr>
        <p:spPr>
          <a:xfrm flipV="1">
            <a:off x="1282700" y="4717707"/>
            <a:ext cx="0" cy="627305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79" name="Linie"/>
          <p:cNvSpPr/>
          <p:nvPr/>
        </p:nvSpPr>
        <p:spPr>
          <a:xfrm flipH="1">
            <a:off x="1282700" y="4242530"/>
            <a:ext cx="1" cy="518282"/>
          </a:xfrm>
          <a:prstGeom prst="line">
            <a:avLst/>
          </a:prstGeom>
          <a:ln w="635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