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el &amp;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xt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Titeltext</a:t>
            </a:r>
          </a:p>
        </p:txBody>
      </p:sp>
      <p:sp>
        <p:nvSpPr>
          <p:cNvPr id="12" name="Textebene 1…"/>
          <p:cNvSpPr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3" name="Foliennumm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Christian Bauer"/>
          <p:cNvSpPr/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–Christian Bauer</a:t>
            </a:r>
          </a:p>
        </p:txBody>
      </p:sp>
      <p:sp>
        <p:nvSpPr>
          <p:cNvPr id="94" name="„Zitat hier eingeben.“"/>
          <p:cNvSpPr/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pPr/>
            <a:r>
              <a:t>„Zitat hier eingeben.“ </a:t>
            </a:r>
          </a:p>
        </p:txBody>
      </p:sp>
      <p:sp>
        <p:nvSpPr>
          <p:cNvPr id="95" name="Foliennumm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ild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Foliennumm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Foliennumm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ild"/>
          <p:cNvSpPr/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eltext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Titeltext</a:t>
            </a:r>
          </a:p>
        </p:txBody>
      </p:sp>
      <p:sp>
        <p:nvSpPr>
          <p:cNvPr id="22" name="Textebene 1…"/>
          <p:cNvSpPr/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23" name="Foliennummer"/>
          <p:cNvSpPr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 - Mit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eltext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31" name="Foliennumm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 -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Bild"/>
          <p:cNvSpPr/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eltext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Titeltext</a:t>
            </a:r>
          </a:p>
        </p:txBody>
      </p:sp>
      <p:sp>
        <p:nvSpPr>
          <p:cNvPr id="40" name="Textebene 1…"/>
          <p:cNvSpPr/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1" name="Foliennumm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 - Ob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eltex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49" name="Foliennumm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 &amp;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eltex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57" name="Textebene 1…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58" name="Foliennumm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, Aufzählung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Bild"/>
          <p:cNvSpPr/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eltex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67" name="Textebene 1…"/>
          <p:cNvSpPr/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68" name="Foliennumm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bene 1…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76" name="Foliennumm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 - 3 Stü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ild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Bild"/>
          <p:cNvSpPr/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Bild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Foliennumm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Titeltext</a:t>
            </a:r>
          </a:p>
        </p:txBody>
      </p:sp>
      <p:sp>
        <p:nvSpPr>
          <p:cNvPr id="3" name="Textebene 1…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" name="Foliennummer"/>
          <p:cNvSpPr/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Demand"/>
          <p:cNvSpPr/>
          <p:nvPr/>
        </p:nvSpPr>
        <p:spPr>
          <a:xfrm>
            <a:off x="8521700" y="4101306"/>
            <a:ext cx="1270000" cy="1270001"/>
          </a:xfrm>
          <a:prstGeom prst="roundRect">
            <a:avLst>
              <a:gd name="adj" fmla="val 19436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Demand</a:t>
            </a:r>
          </a:p>
        </p:txBody>
      </p:sp>
      <p:sp>
        <p:nvSpPr>
          <p:cNvPr id="120" name="Transmission"/>
          <p:cNvSpPr/>
          <p:nvPr/>
        </p:nvSpPr>
        <p:spPr>
          <a:xfrm>
            <a:off x="4279900" y="41013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Transmission</a:t>
            </a:r>
          </a:p>
        </p:txBody>
      </p:sp>
      <p:sp>
        <p:nvSpPr>
          <p:cNvPr id="121" name="Distribution"/>
          <p:cNvSpPr/>
          <p:nvPr/>
        </p:nvSpPr>
        <p:spPr>
          <a:xfrm>
            <a:off x="6045200" y="41013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Distribution</a:t>
            </a:r>
          </a:p>
        </p:txBody>
      </p:sp>
      <p:sp>
        <p:nvSpPr>
          <p:cNvPr id="122" name="Conventional Generation"/>
          <p:cNvSpPr/>
          <p:nvPr/>
        </p:nvSpPr>
        <p:spPr>
          <a:xfrm>
            <a:off x="2514600" y="41013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Conventional Generation</a:t>
            </a:r>
          </a:p>
        </p:txBody>
      </p:sp>
      <p:sp>
        <p:nvSpPr>
          <p:cNvPr id="123" name="System control…"/>
          <p:cNvSpPr/>
          <p:nvPr/>
        </p:nvSpPr>
        <p:spPr>
          <a:xfrm>
            <a:off x="4279900" y="23995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System control</a:t>
            </a:r>
          </a:p>
          <a:p>
            <a:pPr marL="148166" indent="-148166" algn="l">
              <a:buSzPct val="75000"/>
              <a:buChar char="-"/>
              <a:defRPr sz="1200"/>
            </a:pPr>
            <a:r>
              <a:t>Dispatch</a:t>
            </a:r>
          </a:p>
          <a:p>
            <a:pPr marL="148166" indent="-148166" algn="l">
              <a:buSzPct val="75000"/>
              <a:buChar char="-"/>
              <a:defRPr sz="1200"/>
            </a:pPr>
            <a:r>
              <a:t>Grid stability</a:t>
            </a:r>
          </a:p>
        </p:txBody>
      </p:sp>
      <p:sp>
        <p:nvSpPr>
          <p:cNvPr id="124" name="Linie"/>
          <p:cNvSpPr/>
          <p:nvPr/>
        </p:nvSpPr>
        <p:spPr>
          <a:xfrm>
            <a:off x="7331152" y="4736306"/>
            <a:ext cx="1204368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25" name="Linie"/>
          <p:cNvSpPr/>
          <p:nvPr/>
        </p:nvSpPr>
        <p:spPr>
          <a:xfrm>
            <a:off x="5550966" y="4736306"/>
            <a:ext cx="486804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26" name="Linie"/>
          <p:cNvSpPr/>
          <p:nvPr/>
        </p:nvSpPr>
        <p:spPr>
          <a:xfrm flipH="1">
            <a:off x="3770780" y="4736306"/>
            <a:ext cx="486804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27" name="Abgerundetes Rechteck"/>
          <p:cNvSpPr/>
          <p:nvPr/>
        </p:nvSpPr>
        <p:spPr>
          <a:xfrm>
            <a:off x="2207716" y="2193478"/>
            <a:ext cx="5563543" cy="3444231"/>
          </a:xfrm>
          <a:prstGeom prst="roundRect">
            <a:avLst>
              <a:gd name="adj" fmla="val 11939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28" name="Linie"/>
          <p:cNvSpPr/>
          <p:nvPr/>
        </p:nvSpPr>
        <p:spPr>
          <a:xfrm flipH="1">
            <a:off x="3228939" y="3062682"/>
            <a:ext cx="1051001" cy="105100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29" name="Linie"/>
          <p:cNvSpPr/>
          <p:nvPr/>
        </p:nvSpPr>
        <p:spPr>
          <a:xfrm>
            <a:off x="5555245" y="3062682"/>
            <a:ext cx="1196507" cy="1051995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30" name="Linie"/>
          <p:cNvSpPr/>
          <p:nvPr/>
        </p:nvSpPr>
        <p:spPr>
          <a:xfrm>
            <a:off x="4914900" y="3686942"/>
            <a:ext cx="0" cy="457303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31" name="Integrated Monopoly…"/>
          <p:cNvSpPr/>
          <p:nvPr/>
        </p:nvSpPr>
        <p:spPr>
          <a:xfrm>
            <a:off x="3958896" y="1447006"/>
            <a:ext cx="191200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Integrated Monopoly</a:t>
            </a:r>
          </a:p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without Renewables </a:t>
            </a:r>
          </a:p>
        </p:txBody>
      </p:sp>
      <p:sp>
        <p:nvSpPr>
          <p:cNvPr id="132" name="Rechteck"/>
          <p:cNvSpPr/>
          <p:nvPr/>
        </p:nvSpPr>
        <p:spPr>
          <a:xfrm>
            <a:off x="2228141" y="6182836"/>
            <a:ext cx="2592339" cy="939801"/>
          </a:xfrm>
          <a:prstGeom prst="rect">
            <a:avLst/>
          </a:prstGeom>
          <a:ln w="25400">
            <a:solidFill>
              <a:srgbClr val="53585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33" name="Linie"/>
          <p:cNvSpPr/>
          <p:nvPr/>
        </p:nvSpPr>
        <p:spPr>
          <a:xfrm>
            <a:off x="2349858" y="6508591"/>
            <a:ext cx="1204368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34" name="Linie"/>
          <p:cNvSpPr/>
          <p:nvPr/>
        </p:nvSpPr>
        <p:spPr>
          <a:xfrm>
            <a:off x="2425649" y="6938193"/>
            <a:ext cx="1052786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35" name="Power flow"/>
          <p:cNvSpPr/>
          <p:nvPr/>
        </p:nvSpPr>
        <p:spPr>
          <a:xfrm>
            <a:off x="3613807" y="6349841"/>
            <a:ext cx="1052786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Power flow</a:t>
            </a:r>
          </a:p>
        </p:txBody>
      </p:sp>
      <p:sp>
        <p:nvSpPr>
          <p:cNvPr id="136" name="Control flow"/>
          <p:cNvSpPr/>
          <p:nvPr/>
        </p:nvSpPr>
        <p:spPr>
          <a:xfrm>
            <a:off x="3564582" y="6779443"/>
            <a:ext cx="1151236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Control flow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Consumer producer"/>
          <p:cNvSpPr/>
          <p:nvPr/>
        </p:nvSpPr>
        <p:spPr>
          <a:xfrm>
            <a:off x="8520384" y="2399506"/>
            <a:ext cx="1270001" cy="1270001"/>
          </a:xfrm>
          <a:prstGeom prst="roundRect">
            <a:avLst>
              <a:gd name="adj" fmla="val 19436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Consumer producer</a:t>
            </a:r>
          </a:p>
        </p:txBody>
      </p:sp>
      <p:sp>
        <p:nvSpPr>
          <p:cNvPr id="382" name="Transmission"/>
          <p:cNvSpPr/>
          <p:nvPr/>
        </p:nvSpPr>
        <p:spPr>
          <a:xfrm>
            <a:off x="4279900" y="41013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Transmission</a:t>
            </a:r>
          </a:p>
        </p:txBody>
      </p:sp>
      <p:sp>
        <p:nvSpPr>
          <p:cNvPr id="383" name="Distribution"/>
          <p:cNvSpPr/>
          <p:nvPr/>
        </p:nvSpPr>
        <p:spPr>
          <a:xfrm>
            <a:off x="6045200" y="41013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Distribution</a:t>
            </a:r>
          </a:p>
        </p:txBody>
      </p:sp>
      <p:sp>
        <p:nvSpPr>
          <p:cNvPr id="384" name="Conventional Generation…"/>
          <p:cNvSpPr/>
          <p:nvPr/>
        </p:nvSpPr>
        <p:spPr>
          <a:xfrm>
            <a:off x="2514600" y="3236912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Conventional Generation</a:t>
            </a:r>
          </a:p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(Integrated Utility)</a:t>
            </a:r>
          </a:p>
        </p:txBody>
      </p:sp>
      <p:sp>
        <p:nvSpPr>
          <p:cNvPr id="385" name="System control…"/>
          <p:cNvSpPr/>
          <p:nvPr/>
        </p:nvSpPr>
        <p:spPr>
          <a:xfrm>
            <a:off x="4279900" y="23995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System control</a:t>
            </a:r>
          </a:p>
          <a:p>
            <a:pPr marL="148166" indent="-148166" algn="l">
              <a:buSzPct val="75000"/>
              <a:buChar char="-"/>
              <a:defRPr sz="1200"/>
            </a:pPr>
            <a:r>
              <a:t>Dispatch</a:t>
            </a:r>
          </a:p>
          <a:p>
            <a:pPr marL="148166" indent="-148166" algn="l">
              <a:buSzPct val="75000"/>
              <a:buChar char="-"/>
              <a:defRPr sz="1200"/>
            </a:pPr>
            <a:r>
              <a:t>Grid stability</a:t>
            </a:r>
          </a:p>
        </p:txBody>
      </p:sp>
      <p:sp>
        <p:nvSpPr>
          <p:cNvPr id="386" name="Linie"/>
          <p:cNvSpPr/>
          <p:nvPr/>
        </p:nvSpPr>
        <p:spPr>
          <a:xfrm>
            <a:off x="7318533" y="4736306"/>
            <a:ext cx="1204367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87" name="Linie"/>
          <p:cNvSpPr/>
          <p:nvPr/>
        </p:nvSpPr>
        <p:spPr>
          <a:xfrm>
            <a:off x="5550966" y="4736306"/>
            <a:ext cx="486804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88" name="Linie"/>
          <p:cNvSpPr/>
          <p:nvPr/>
        </p:nvSpPr>
        <p:spPr>
          <a:xfrm flipV="1">
            <a:off x="3779876" y="4771380"/>
            <a:ext cx="475732" cy="82932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89" name="Abgerundetes Rechteck"/>
          <p:cNvSpPr/>
          <p:nvPr/>
        </p:nvSpPr>
        <p:spPr>
          <a:xfrm>
            <a:off x="2207716" y="2193478"/>
            <a:ext cx="5563543" cy="4137092"/>
          </a:xfrm>
          <a:prstGeom prst="roundRect">
            <a:avLst>
              <a:gd name="adj" fmla="val 9939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90" name="Linie"/>
          <p:cNvSpPr/>
          <p:nvPr/>
        </p:nvSpPr>
        <p:spPr>
          <a:xfrm flipH="1">
            <a:off x="3763591" y="3037271"/>
            <a:ext cx="508727" cy="782020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91" name="Linie"/>
          <p:cNvSpPr/>
          <p:nvPr/>
        </p:nvSpPr>
        <p:spPr>
          <a:xfrm>
            <a:off x="5555245" y="3062682"/>
            <a:ext cx="1196507" cy="1051995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92" name="Linie"/>
          <p:cNvSpPr/>
          <p:nvPr/>
        </p:nvSpPr>
        <p:spPr>
          <a:xfrm>
            <a:off x="4914900" y="3686942"/>
            <a:ext cx="0" cy="457303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93" name="Integrated Utility with Own…"/>
          <p:cNvSpPr/>
          <p:nvPr/>
        </p:nvSpPr>
        <p:spPr>
          <a:xfrm>
            <a:off x="2121569" y="773906"/>
            <a:ext cx="5735837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Integrated Utility with Own</a:t>
            </a:r>
          </a:p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 Renewables</a:t>
            </a:r>
          </a:p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plus IPPs with Conventional Generation, Storage and Renewables</a:t>
            </a:r>
          </a:p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and Consumer Producers</a:t>
            </a:r>
          </a:p>
        </p:txBody>
      </p:sp>
      <p:sp>
        <p:nvSpPr>
          <p:cNvPr id="394" name="Renewable Generation…"/>
          <p:cNvSpPr/>
          <p:nvPr/>
        </p:nvSpPr>
        <p:spPr>
          <a:xfrm>
            <a:off x="2514600" y="4965700"/>
            <a:ext cx="1270000" cy="1270000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Renewable Generation</a:t>
            </a:r>
          </a:p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(Integrated Utility)</a:t>
            </a:r>
          </a:p>
        </p:txBody>
      </p:sp>
      <p:sp>
        <p:nvSpPr>
          <p:cNvPr id="395" name="Linie"/>
          <p:cNvSpPr/>
          <p:nvPr/>
        </p:nvSpPr>
        <p:spPr>
          <a:xfrm>
            <a:off x="255805" y="5940119"/>
            <a:ext cx="394294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96" name="Linie"/>
          <p:cNvSpPr/>
          <p:nvPr/>
        </p:nvSpPr>
        <p:spPr>
          <a:xfrm>
            <a:off x="3780346" y="3884345"/>
            <a:ext cx="496760" cy="77253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97" name="Linie"/>
          <p:cNvSpPr/>
          <p:nvPr/>
        </p:nvSpPr>
        <p:spPr>
          <a:xfrm>
            <a:off x="1095452" y="8097997"/>
            <a:ext cx="1204368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98" name="Power flow"/>
          <p:cNvSpPr/>
          <p:nvPr/>
        </p:nvSpPr>
        <p:spPr>
          <a:xfrm>
            <a:off x="2407307" y="7939247"/>
            <a:ext cx="1052786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Power flow</a:t>
            </a:r>
          </a:p>
        </p:txBody>
      </p:sp>
      <p:sp>
        <p:nvSpPr>
          <p:cNvPr id="399" name="Linie"/>
          <p:cNvSpPr/>
          <p:nvPr/>
        </p:nvSpPr>
        <p:spPr>
          <a:xfrm>
            <a:off x="1130249" y="8424093"/>
            <a:ext cx="1052786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00" name="Control flow"/>
          <p:cNvSpPr/>
          <p:nvPr/>
        </p:nvSpPr>
        <p:spPr>
          <a:xfrm>
            <a:off x="2396182" y="8265343"/>
            <a:ext cx="1151236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Control flow</a:t>
            </a:r>
          </a:p>
        </p:txBody>
      </p:sp>
      <p:sp>
        <p:nvSpPr>
          <p:cNvPr id="401" name="Rechteck"/>
          <p:cNvSpPr/>
          <p:nvPr/>
        </p:nvSpPr>
        <p:spPr>
          <a:xfrm>
            <a:off x="981903" y="7751578"/>
            <a:ext cx="2698800" cy="939801"/>
          </a:xfrm>
          <a:prstGeom prst="rect">
            <a:avLst/>
          </a:prstGeom>
          <a:ln w="25400">
            <a:solidFill>
              <a:srgbClr val="53585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02" name="Renewable Generation…"/>
          <p:cNvSpPr/>
          <p:nvPr/>
        </p:nvSpPr>
        <p:spPr>
          <a:xfrm>
            <a:off x="647700" y="5348821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Renewable Generation</a:t>
            </a:r>
          </a:p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(IPPs)</a:t>
            </a:r>
          </a:p>
        </p:txBody>
      </p:sp>
      <p:sp>
        <p:nvSpPr>
          <p:cNvPr id="403" name="Linie"/>
          <p:cNvSpPr/>
          <p:nvPr/>
        </p:nvSpPr>
        <p:spPr>
          <a:xfrm>
            <a:off x="1268210" y="4736306"/>
            <a:ext cx="3001994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04" name="Linie"/>
          <p:cNvSpPr/>
          <p:nvPr/>
        </p:nvSpPr>
        <p:spPr>
          <a:xfrm>
            <a:off x="251986" y="2778125"/>
            <a:ext cx="4052172" cy="0"/>
          </a:xfrm>
          <a:prstGeom prst="line">
            <a:avLst/>
          </a:prstGeom>
          <a:ln w="254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05" name="Linie"/>
          <p:cNvSpPr/>
          <p:nvPr/>
        </p:nvSpPr>
        <p:spPr>
          <a:xfrm flipH="1">
            <a:off x="7333285" y="3428640"/>
            <a:ext cx="1181917" cy="1181917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06" name="Consumer"/>
          <p:cNvSpPr/>
          <p:nvPr/>
        </p:nvSpPr>
        <p:spPr>
          <a:xfrm>
            <a:off x="8509536" y="4101306"/>
            <a:ext cx="1270001" cy="1270001"/>
          </a:xfrm>
          <a:prstGeom prst="roundRect">
            <a:avLst>
              <a:gd name="adj" fmla="val 19436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Consumer</a:t>
            </a:r>
          </a:p>
        </p:txBody>
      </p:sp>
      <p:sp>
        <p:nvSpPr>
          <p:cNvPr id="407" name="Linie"/>
          <p:cNvSpPr/>
          <p:nvPr/>
        </p:nvSpPr>
        <p:spPr>
          <a:xfrm flipV="1">
            <a:off x="7340983" y="3079638"/>
            <a:ext cx="1181917" cy="1181917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08" name="Linie"/>
          <p:cNvSpPr/>
          <p:nvPr/>
        </p:nvSpPr>
        <p:spPr>
          <a:xfrm>
            <a:off x="5552220" y="3073513"/>
            <a:ext cx="3001994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09" name="Linie"/>
          <p:cNvSpPr/>
          <p:nvPr/>
        </p:nvSpPr>
        <p:spPr>
          <a:xfrm flipV="1">
            <a:off x="253999" y="2764824"/>
            <a:ext cx="2" cy="4050914"/>
          </a:xfrm>
          <a:prstGeom prst="line">
            <a:avLst/>
          </a:prstGeom>
          <a:ln w="254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10" name="Central Storage…"/>
          <p:cNvSpPr/>
          <p:nvPr/>
        </p:nvSpPr>
        <p:spPr>
          <a:xfrm>
            <a:off x="4279900" y="6449933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Central Storage</a:t>
            </a:r>
          </a:p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(IPP)</a:t>
            </a:r>
          </a:p>
        </p:txBody>
      </p:sp>
      <p:sp>
        <p:nvSpPr>
          <p:cNvPr id="411" name="Linie"/>
          <p:cNvSpPr/>
          <p:nvPr/>
        </p:nvSpPr>
        <p:spPr>
          <a:xfrm flipV="1">
            <a:off x="4914900" y="5388391"/>
            <a:ext cx="0" cy="1044458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12" name="Linie"/>
          <p:cNvSpPr/>
          <p:nvPr/>
        </p:nvSpPr>
        <p:spPr>
          <a:xfrm>
            <a:off x="279870" y="6792477"/>
            <a:ext cx="3996405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13" name="Conventional Generation…"/>
          <p:cNvSpPr/>
          <p:nvPr/>
        </p:nvSpPr>
        <p:spPr>
          <a:xfrm>
            <a:off x="671878" y="2962195"/>
            <a:ext cx="1270001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Conventional Generation</a:t>
            </a:r>
          </a:p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(IPPs)</a:t>
            </a:r>
          </a:p>
        </p:txBody>
      </p:sp>
      <p:sp>
        <p:nvSpPr>
          <p:cNvPr id="414" name="Linie"/>
          <p:cNvSpPr/>
          <p:nvPr/>
        </p:nvSpPr>
        <p:spPr>
          <a:xfrm>
            <a:off x="255805" y="3616019"/>
            <a:ext cx="394294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15" name="Linie"/>
          <p:cNvSpPr/>
          <p:nvPr/>
        </p:nvSpPr>
        <p:spPr>
          <a:xfrm flipV="1">
            <a:off x="1282700" y="4717707"/>
            <a:ext cx="0" cy="627305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16" name="Linie"/>
          <p:cNvSpPr/>
          <p:nvPr/>
        </p:nvSpPr>
        <p:spPr>
          <a:xfrm flipH="1">
            <a:off x="1282700" y="4242530"/>
            <a:ext cx="1" cy="518282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Consumer producer"/>
          <p:cNvSpPr/>
          <p:nvPr/>
        </p:nvSpPr>
        <p:spPr>
          <a:xfrm>
            <a:off x="8520384" y="2399506"/>
            <a:ext cx="1270001" cy="1270001"/>
          </a:xfrm>
          <a:prstGeom prst="roundRect">
            <a:avLst>
              <a:gd name="adj" fmla="val 19436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Consumer producer</a:t>
            </a:r>
          </a:p>
        </p:txBody>
      </p:sp>
      <p:sp>
        <p:nvSpPr>
          <p:cNvPr id="419" name="Transmission"/>
          <p:cNvSpPr/>
          <p:nvPr/>
        </p:nvSpPr>
        <p:spPr>
          <a:xfrm>
            <a:off x="4279900" y="41013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Transmission</a:t>
            </a:r>
          </a:p>
        </p:txBody>
      </p:sp>
      <p:sp>
        <p:nvSpPr>
          <p:cNvPr id="420" name="Distribution"/>
          <p:cNvSpPr/>
          <p:nvPr/>
        </p:nvSpPr>
        <p:spPr>
          <a:xfrm>
            <a:off x="6045200" y="41013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Distribution</a:t>
            </a:r>
          </a:p>
        </p:txBody>
      </p:sp>
      <p:sp>
        <p:nvSpPr>
          <p:cNvPr id="421" name="Conventional Generation (IPPs)"/>
          <p:cNvSpPr/>
          <p:nvPr/>
        </p:nvSpPr>
        <p:spPr>
          <a:xfrm>
            <a:off x="2514600" y="3236912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Conventional Generation (IPPs)</a:t>
            </a:r>
          </a:p>
        </p:txBody>
      </p:sp>
      <p:sp>
        <p:nvSpPr>
          <p:cNvPr id="422" name="System control…"/>
          <p:cNvSpPr/>
          <p:nvPr/>
        </p:nvSpPr>
        <p:spPr>
          <a:xfrm>
            <a:off x="4279900" y="23995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System control</a:t>
            </a:r>
          </a:p>
          <a:p>
            <a:pPr marL="148166" indent="-148166" algn="l">
              <a:buSzPct val="75000"/>
              <a:buChar char="-"/>
              <a:defRPr sz="1200"/>
            </a:pPr>
            <a:r>
              <a:t>Dispatch</a:t>
            </a:r>
          </a:p>
          <a:p>
            <a:pPr marL="148166" indent="-148166" algn="l">
              <a:buSzPct val="75000"/>
              <a:buChar char="-"/>
              <a:defRPr sz="1200"/>
            </a:pPr>
            <a:r>
              <a:t>Grid stability</a:t>
            </a:r>
          </a:p>
        </p:txBody>
      </p:sp>
      <p:sp>
        <p:nvSpPr>
          <p:cNvPr id="423" name="Linie"/>
          <p:cNvSpPr/>
          <p:nvPr/>
        </p:nvSpPr>
        <p:spPr>
          <a:xfrm>
            <a:off x="7318533" y="4736306"/>
            <a:ext cx="1204367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24" name="Linie"/>
          <p:cNvSpPr/>
          <p:nvPr/>
        </p:nvSpPr>
        <p:spPr>
          <a:xfrm>
            <a:off x="5550966" y="4736306"/>
            <a:ext cx="486804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25" name="Linie"/>
          <p:cNvSpPr/>
          <p:nvPr/>
        </p:nvSpPr>
        <p:spPr>
          <a:xfrm flipV="1">
            <a:off x="3779876" y="4771380"/>
            <a:ext cx="475732" cy="82932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26" name="Abgerundetes Rechteck"/>
          <p:cNvSpPr/>
          <p:nvPr/>
        </p:nvSpPr>
        <p:spPr>
          <a:xfrm>
            <a:off x="4014092" y="2193478"/>
            <a:ext cx="3757167" cy="5243187"/>
          </a:xfrm>
          <a:prstGeom prst="roundRect">
            <a:avLst>
              <a:gd name="adj" fmla="val 10945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27" name="Linie"/>
          <p:cNvSpPr/>
          <p:nvPr/>
        </p:nvSpPr>
        <p:spPr>
          <a:xfrm>
            <a:off x="1691078" y="3777017"/>
            <a:ext cx="857312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28" name="Linie"/>
          <p:cNvSpPr/>
          <p:nvPr/>
        </p:nvSpPr>
        <p:spPr>
          <a:xfrm>
            <a:off x="6751751" y="3076053"/>
            <a:ext cx="1" cy="96520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29" name="Linie"/>
          <p:cNvSpPr/>
          <p:nvPr/>
        </p:nvSpPr>
        <p:spPr>
          <a:xfrm>
            <a:off x="4914900" y="3661542"/>
            <a:ext cx="0" cy="457303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30" name="Unbundled Generation…"/>
          <p:cNvSpPr/>
          <p:nvPr/>
        </p:nvSpPr>
        <p:spPr>
          <a:xfrm>
            <a:off x="3454672" y="715536"/>
            <a:ext cx="4876008" cy="118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Unbundled Generation</a:t>
            </a:r>
          </a:p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with IPPs and Consumer Producers</a:t>
            </a:r>
          </a:p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Transmission, Distribution, Central Storage and Control</a:t>
            </a:r>
          </a:p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as Remaining Monopoly</a:t>
            </a:r>
          </a:p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(Wholesale Competition)</a:t>
            </a:r>
          </a:p>
        </p:txBody>
      </p:sp>
      <p:sp>
        <p:nvSpPr>
          <p:cNvPr id="431" name="Renewable Generation…"/>
          <p:cNvSpPr/>
          <p:nvPr/>
        </p:nvSpPr>
        <p:spPr>
          <a:xfrm>
            <a:off x="2514600" y="4965700"/>
            <a:ext cx="1270000" cy="1270000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Renewable Generation</a:t>
            </a:r>
          </a:p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(IPPs)</a:t>
            </a:r>
          </a:p>
        </p:txBody>
      </p:sp>
      <p:sp>
        <p:nvSpPr>
          <p:cNvPr id="432" name="Linie"/>
          <p:cNvSpPr/>
          <p:nvPr/>
        </p:nvSpPr>
        <p:spPr>
          <a:xfrm>
            <a:off x="1691078" y="5647531"/>
            <a:ext cx="857312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33" name="Linie"/>
          <p:cNvSpPr/>
          <p:nvPr/>
        </p:nvSpPr>
        <p:spPr>
          <a:xfrm>
            <a:off x="3780346" y="3884345"/>
            <a:ext cx="496760" cy="77253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34" name="Linie"/>
          <p:cNvSpPr/>
          <p:nvPr/>
        </p:nvSpPr>
        <p:spPr>
          <a:xfrm>
            <a:off x="927458" y="8051006"/>
            <a:ext cx="1204368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35" name="Power flow"/>
          <p:cNvSpPr/>
          <p:nvPr/>
        </p:nvSpPr>
        <p:spPr>
          <a:xfrm>
            <a:off x="2378650" y="7892256"/>
            <a:ext cx="1052786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Power flow</a:t>
            </a:r>
          </a:p>
        </p:txBody>
      </p:sp>
      <p:sp>
        <p:nvSpPr>
          <p:cNvPr id="436" name="Linie"/>
          <p:cNvSpPr/>
          <p:nvPr/>
        </p:nvSpPr>
        <p:spPr>
          <a:xfrm>
            <a:off x="1003249" y="8424093"/>
            <a:ext cx="1052786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37" name="Control flow"/>
          <p:cNvSpPr/>
          <p:nvPr/>
        </p:nvSpPr>
        <p:spPr>
          <a:xfrm>
            <a:off x="2280200" y="8269406"/>
            <a:ext cx="1151236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Control flow</a:t>
            </a:r>
          </a:p>
        </p:txBody>
      </p:sp>
      <p:sp>
        <p:nvSpPr>
          <p:cNvPr id="438" name="Rechteck"/>
          <p:cNvSpPr/>
          <p:nvPr/>
        </p:nvSpPr>
        <p:spPr>
          <a:xfrm>
            <a:off x="826397" y="7771606"/>
            <a:ext cx="2711600" cy="939801"/>
          </a:xfrm>
          <a:prstGeom prst="rect">
            <a:avLst/>
          </a:prstGeom>
          <a:ln w="25400">
            <a:solidFill>
              <a:srgbClr val="53585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39" name="Linie"/>
          <p:cNvSpPr/>
          <p:nvPr/>
        </p:nvSpPr>
        <p:spPr>
          <a:xfrm>
            <a:off x="1681914" y="3059906"/>
            <a:ext cx="2622244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40" name="Linie"/>
          <p:cNvSpPr/>
          <p:nvPr/>
        </p:nvSpPr>
        <p:spPr>
          <a:xfrm flipH="1">
            <a:off x="7333285" y="3428640"/>
            <a:ext cx="1181917" cy="1181917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41" name="Consumer"/>
          <p:cNvSpPr/>
          <p:nvPr/>
        </p:nvSpPr>
        <p:spPr>
          <a:xfrm>
            <a:off x="8509536" y="4101306"/>
            <a:ext cx="1270001" cy="1270001"/>
          </a:xfrm>
          <a:prstGeom prst="roundRect">
            <a:avLst>
              <a:gd name="adj" fmla="val 19436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Consumer</a:t>
            </a:r>
          </a:p>
        </p:txBody>
      </p:sp>
      <p:sp>
        <p:nvSpPr>
          <p:cNvPr id="442" name="Linie"/>
          <p:cNvSpPr/>
          <p:nvPr/>
        </p:nvSpPr>
        <p:spPr>
          <a:xfrm flipV="1">
            <a:off x="7340983" y="3079638"/>
            <a:ext cx="1181917" cy="1181917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43" name="Linie"/>
          <p:cNvSpPr/>
          <p:nvPr/>
        </p:nvSpPr>
        <p:spPr>
          <a:xfrm>
            <a:off x="5552220" y="3073513"/>
            <a:ext cx="3001994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44" name="Central Storage"/>
          <p:cNvSpPr/>
          <p:nvPr/>
        </p:nvSpPr>
        <p:spPr>
          <a:xfrm>
            <a:off x="4279900" y="592375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Central Storage</a:t>
            </a:r>
          </a:p>
        </p:txBody>
      </p:sp>
      <p:sp>
        <p:nvSpPr>
          <p:cNvPr id="445" name="Linie"/>
          <p:cNvSpPr/>
          <p:nvPr/>
        </p:nvSpPr>
        <p:spPr>
          <a:xfrm flipV="1">
            <a:off x="4914900" y="5388391"/>
            <a:ext cx="1" cy="51828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46" name="Linie"/>
          <p:cNvSpPr/>
          <p:nvPr/>
        </p:nvSpPr>
        <p:spPr>
          <a:xfrm>
            <a:off x="1658536" y="6571456"/>
            <a:ext cx="2617739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47" name="Linie"/>
          <p:cNvSpPr/>
          <p:nvPr/>
        </p:nvSpPr>
        <p:spPr>
          <a:xfrm flipV="1">
            <a:off x="1673175" y="3043044"/>
            <a:ext cx="1" cy="3544055"/>
          </a:xfrm>
          <a:prstGeom prst="line">
            <a:avLst/>
          </a:prstGeom>
          <a:ln w="254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48" name="Abgerundetes Rechteck"/>
          <p:cNvSpPr/>
          <p:nvPr/>
        </p:nvSpPr>
        <p:spPr>
          <a:xfrm>
            <a:off x="5718168" y="7793156"/>
            <a:ext cx="1270001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49" name="Private…"/>
          <p:cNvSpPr/>
          <p:nvPr/>
        </p:nvSpPr>
        <p:spPr>
          <a:xfrm>
            <a:off x="5856292" y="8161456"/>
            <a:ext cx="99375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Private </a:t>
            </a:r>
          </a:p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Enterprise</a:t>
            </a:r>
          </a:p>
        </p:txBody>
      </p:sp>
      <p:sp>
        <p:nvSpPr>
          <p:cNvPr id="450" name="Abgerundetes Rechteck"/>
          <p:cNvSpPr/>
          <p:nvPr/>
        </p:nvSpPr>
        <p:spPr>
          <a:xfrm>
            <a:off x="3933451" y="7793156"/>
            <a:ext cx="1270001" cy="1270001"/>
          </a:xfrm>
          <a:prstGeom prst="roundRect">
            <a:avLst>
              <a:gd name="adj" fmla="val 14711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51" name="Abgerundetes Rechteck"/>
          <p:cNvSpPr/>
          <p:nvPr/>
        </p:nvSpPr>
        <p:spPr>
          <a:xfrm>
            <a:off x="3768319" y="7722694"/>
            <a:ext cx="1600265" cy="1410925"/>
          </a:xfrm>
          <a:prstGeom prst="roundRect">
            <a:avLst>
              <a:gd name="adj" fmla="val 23340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52" name="Monopoly"/>
          <p:cNvSpPr/>
          <p:nvPr/>
        </p:nvSpPr>
        <p:spPr>
          <a:xfrm>
            <a:off x="4091587" y="8269406"/>
            <a:ext cx="953729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Monopoly</a:t>
            </a:r>
          </a:p>
        </p:txBody>
      </p:sp>
      <p:sp>
        <p:nvSpPr>
          <p:cNvPr id="453" name="Rechteck"/>
          <p:cNvSpPr/>
          <p:nvPr/>
        </p:nvSpPr>
        <p:spPr>
          <a:xfrm>
            <a:off x="553168" y="7555094"/>
            <a:ext cx="6901607" cy="1746124"/>
          </a:xfrm>
          <a:prstGeom prst="rect">
            <a:avLst/>
          </a:prstGeom>
          <a:ln w="25400">
            <a:solidFill>
              <a:srgbClr val="53585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Consumer producer"/>
          <p:cNvSpPr/>
          <p:nvPr/>
        </p:nvSpPr>
        <p:spPr>
          <a:xfrm>
            <a:off x="8520384" y="2399506"/>
            <a:ext cx="1270001" cy="1270001"/>
          </a:xfrm>
          <a:prstGeom prst="roundRect">
            <a:avLst>
              <a:gd name="adj" fmla="val 19436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Consumer producer</a:t>
            </a:r>
          </a:p>
        </p:txBody>
      </p:sp>
      <p:sp>
        <p:nvSpPr>
          <p:cNvPr id="456" name="Transmission"/>
          <p:cNvSpPr/>
          <p:nvPr/>
        </p:nvSpPr>
        <p:spPr>
          <a:xfrm>
            <a:off x="4279900" y="41013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Transmission</a:t>
            </a:r>
          </a:p>
        </p:txBody>
      </p:sp>
      <p:sp>
        <p:nvSpPr>
          <p:cNvPr id="457" name="Distribution"/>
          <p:cNvSpPr/>
          <p:nvPr/>
        </p:nvSpPr>
        <p:spPr>
          <a:xfrm>
            <a:off x="6045200" y="41013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Distribution</a:t>
            </a:r>
          </a:p>
        </p:txBody>
      </p:sp>
      <p:sp>
        <p:nvSpPr>
          <p:cNvPr id="458" name="Conventional Generation"/>
          <p:cNvSpPr/>
          <p:nvPr/>
        </p:nvSpPr>
        <p:spPr>
          <a:xfrm>
            <a:off x="2514600" y="3236912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Conventional Generation</a:t>
            </a:r>
          </a:p>
        </p:txBody>
      </p:sp>
      <p:sp>
        <p:nvSpPr>
          <p:cNvPr id="459" name="System control…"/>
          <p:cNvSpPr/>
          <p:nvPr/>
        </p:nvSpPr>
        <p:spPr>
          <a:xfrm>
            <a:off x="4279900" y="23995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System control</a:t>
            </a:r>
          </a:p>
          <a:p>
            <a:pPr marL="148166" indent="-148166" algn="l">
              <a:buSzPct val="75000"/>
              <a:buChar char="-"/>
              <a:defRPr sz="1200"/>
            </a:pPr>
            <a:r>
              <a:t>Dispatch</a:t>
            </a:r>
          </a:p>
          <a:p>
            <a:pPr marL="148166" indent="-148166" algn="l">
              <a:buSzPct val="75000"/>
              <a:buChar char="-"/>
              <a:defRPr sz="1200"/>
            </a:pPr>
            <a:r>
              <a:t>Grid stability</a:t>
            </a:r>
          </a:p>
        </p:txBody>
      </p:sp>
      <p:sp>
        <p:nvSpPr>
          <p:cNvPr id="460" name="Linie"/>
          <p:cNvSpPr/>
          <p:nvPr/>
        </p:nvSpPr>
        <p:spPr>
          <a:xfrm>
            <a:off x="7499603" y="4726534"/>
            <a:ext cx="1038049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61" name="Linie"/>
          <p:cNvSpPr/>
          <p:nvPr/>
        </p:nvSpPr>
        <p:spPr>
          <a:xfrm>
            <a:off x="5550966" y="4736306"/>
            <a:ext cx="486804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62" name="Abgerundetes Rechteck"/>
          <p:cNvSpPr/>
          <p:nvPr/>
        </p:nvSpPr>
        <p:spPr>
          <a:xfrm>
            <a:off x="4114768" y="2329044"/>
            <a:ext cx="1600264" cy="1410925"/>
          </a:xfrm>
          <a:prstGeom prst="roundRect">
            <a:avLst>
              <a:gd name="adj" fmla="val 23340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63" name="Linie"/>
          <p:cNvSpPr/>
          <p:nvPr/>
        </p:nvSpPr>
        <p:spPr>
          <a:xfrm flipH="1">
            <a:off x="3763591" y="3037271"/>
            <a:ext cx="508727" cy="782020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64" name="Linie"/>
          <p:cNvSpPr/>
          <p:nvPr/>
        </p:nvSpPr>
        <p:spPr>
          <a:xfrm>
            <a:off x="5560512" y="3062682"/>
            <a:ext cx="1196506" cy="1051995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65" name="Linie"/>
          <p:cNvSpPr/>
          <p:nvPr/>
        </p:nvSpPr>
        <p:spPr>
          <a:xfrm>
            <a:off x="4914900" y="3686942"/>
            <a:ext cx="0" cy="457303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66" name="Full Unbundling…"/>
          <p:cNvSpPr/>
          <p:nvPr/>
        </p:nvSpPr>
        <p:spPr>
          <a:xfrm>
            <a:off x="3188270" y="907256"/>
            <a:ext cx="3453260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Full Unbundling</a:t>
            </a:r>
          </a:p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with IPPs and Consumer Producers</a:t>
            </a:r>
          </a:p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Transmission, Distribution and Control</a:t>
            </a:r>
          </a:p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as Separate Monopolies</a:t>
            </a:r>
          </a:p>
        </p:txBody>
      </p:sp>
      <p:sp>
        <p:nvSpPr>
          <p:cNvPr id="467" name="Linie"/>
          <p:cNvSpPr/>
          <p:nvPr/>
        </p:nvSpPr>
        <p:spPr>
          <a:xfrm>
            <a:off x="824287" y="6594664"/>
            <a:ext cx="3453260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68" name="Linie"/>
          <p:cNvSpPr/>
          <p:nvPr/>
        </p:nvSpPr>
        <p:spPr>
          <a:xfrm>
            <a:off x="3780346" y="3884345"/>
            <a:ext cx="369434" cy="517343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69" name="Linie"/>
          <p:cNvSpPr/>
          <p:nvPr/>
        </p:nvSpPr>
        <p:spPr>
          <a:xfrm>
            <a:off x="1031952" y="8254206"/>
            <a:ext cx="1204368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70" name="Power flow"/>
          <p:cNvSpPr/>
          <p:nvPr/>
        </p:nvSpPr>
        <p:spPr>
          <a:xfrm>
            <a:off x="2329425" y="8095456"/>
            <a:ext cx="1052786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Power flow</a:t>
            </a:r>
          </a:p>
        </p:txBody>
      </p:sp>
      <p:sp>
        <p:nvSpPr>
          <p:cNvPr id="471" name="Linie"/>
          <p:cNvSpPr/>
          <p:nvPr/>
        </p:nvSpPr>
        <p:spPr>
          <a:xfrm>
            <a:off x="1107743" y="8728893"/>
            <a:ext cx="1052786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72" name="Control flow"/>
          <p:cNvSpPr/>
          <p:nvPr/>
        </p:nvSpPr>
        <p:spPr>
          <a:xfrm>
            <a:off x="2280200" y="8570143"/>
            <a:ext cx="1151236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Control flow</a:t>
            </a:r>
          </a:p>
        </p:txBody>
      </p:sp>
      <p:sp>
        <p:nvSpPr>
          <p:cNvPr id="473" name="Rechteck"/>
          <p:cNvSpPr/>
          <p:nvPr/>
        </p:nvSpPr>
        <p:spPr>
          <a:xfrm>
            <a:off x="754941" y="7555094"/>
            <a:ext cx="6901608" cy="1746124"/>
          </a:xfrm>
          <a:prstGeom prst="rect">
            <a:avLst/>
          </a:prstGeom>
          <a:ln w="25400">
            <a:solidFill>
              <a:srgbClr val="53585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74" name="Renewable Generation"/>
          <p:cNvSpPr/>
          <p:nvPr/>
        </p:nvSpPr>
        <p:spPr>
          <a:xfrm>
            <a:off x="1174276" y="4101306"/>
            <a:ext cx="1270001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Renewable Generation</a:t>
            </a:r>
          </a:p>
        </p:txBody>
      </p:sp>
      <p:sp>
        <p:nvSpPr>
          <p:cNvPr id="475" name="Linie"/>
          <p:cNvSpPr/>
          <p:nvPr/>
        </p:nvSpPr>
        <p:spPr>
          <a:xfrm>
            <a:off x="2414792" y="4736306"/>
            <a:ext cx="1625664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76" name="Linie"/>
          <p:cNvSpPr/>
          <p:nvPr/>
        </p:nvSpPr>
        <p:spPr>
          <a:xfrm flipH="1">
            <a:off x="1809276" y="3062438"/>
            <a:ext cx="1" cy="1042945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77" name="Linie"/>
          <p:cNvSpPr/>
          <p:nvPr/>
        </p:nvSpPr>
        <p:spPr>
          <a:xfrm>
            <a:off x="797676" y="3047206"/>
            <a:ext cx="3506482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78" name="Linie"/>
          <p:cNvSpPr/>
          <p:nvPr/>
        </p:nvSpPr>
        <p:spPr>
          <a:xfrm flipH="1">
            <a:off x="7518843" y="3428640"/>
            <a:ext cx="996358" cy="996358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79" name="Consumer"/>
          <p:cNvSpPr/>
          <p:nvPr/>
        </p:nvSpPr>
        <p:spPr>
          <a:xfrm>
            <a:off x="8509536" y="4101306"/>
            <a:ext cx="1270001" cy="1270001"/>
          </a:xfrm>
          <a:prstGeom prst="roundRect">
            <a:avLst>
              <a:gd name="adj" fmla="val 19436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Consumer</a:t>
            </a:r>
          </a:p>
        </p:txBody>
      </p:sp>
      <p:sp>
        <p:nvSpPr>
          <p:cNvPr id="480" name="Linie"/>
          <p:cNvSpPr/>
          <p:nvPr/>
        </p:nvSpPr>
        <p:spPr>
          <a:xfrm flipV="1">
            <a:off x="7536805" y="3079638"/>
            <a:ext cx="986095" cy="986095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81" name="Linie"/>
          <p:cNvSpPr/>
          <p:nvPr/>
        </p:nvSpPr>
        <p:spPr>
          <a:xfrm>
            <a:off x="5552220" y="3073513"/>
            <a:ext cx="3001994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82" name="Abgerundetes Rechteck"/>
          <p:cNvSpPr/>
          <p:nvPr/>
        </p:nvSpPr>
        <p:spPr>
          <a:xfrm>
            <a:off x="4114768" y="4030844"/>
            <a:ext cx="1600264" cy="1410924"/>
          </a:xfrm>
          <a:prstGeom prst="roundRect">
            <a:avLst>
              <a:gd name="adj" fmla="val 23340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83" name="Abgerundetes Rechteck"/>
          <p:cNvSpPr/>
          <p:nvPr/>
        </p:nvSpPr>
        <p:spPr>
          <a:xfrm>
            <a:off x="5880068" y="4021072"/>
            <a:ext cx="1600264" cy="1410925"/>
          </a:xfrm>
          <a:prstGeom prst="roundRect">
            <a:avLst>
              <a:gd name="adj" fmla="val 23340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84" name="Abgerundetes Rechteck"/>
          <p:cNvSpPr/>
          <p:nvPr/>
        </p:nvSpPr>
        <p:spPr>
          <a:xfrm>
            <a:off x="3933451" y="7793156"/>
            <a:ext cx="1270001" cy="1270001"/>
          </a:xfrm>
          <a:prstGeom prst="roundRect">
            <a:avLst>
              <a:gd name="adj" fmla="val 14711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85" name="Abgerundetes Rechteck"/>
          <p:cNvSpPr/>
          <p:nvPr/>
        </p:nvSpPr>
        <p:spPr>
          <a:xfrm>
            <a:off x="3768319" y="7722694"/>
            <a:ext cx="1600265" cy="1410925"/>
          </a:xfrm>
          <a:prstGeom prst="roundRect">
            <a:avLst>
              <a:gd name="adj" fmla="val 23340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86" name="Monopoly"/>
          <p:cNvSpPr/>
          <p:nvPr/>
        </p:nvSpPr>
        <p:spPr>
          <a:xfrm>
            <a:off x="4091587" y="8269406"/>
            <a:ext cx="953729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Monopoly</a:t>
            </a:r>
          </a:p>
        </p:txBody>
      </p:sp>
      <p:sp>
        <p:nvSpPr>
          <p:cNvPr id="487" name="Abgerundetes Rechteck"/>
          <p:cNvSpPr/>
          <p:nvPr/>
        </p:nvSpPr>
        <p:spPr>
          <a:xfrm>
            <a:off x="5718168" y="7793156"/>
            <a:ext cx="1270001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88" name="Private…"/>
          <p:cNvSpPr/>
          <p:nvPr/>
        </p:nvSpPr>
        <p:spPr>
          <a:xfrm>
            <a:off x="5856292" y="8161456"/>
            <a:ext cx="99375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Private </a:t>
            </a:r>
          </a:p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Enterprise</a:t>
            </a:r>
          </a:p>
        </p:txBody>
      </p:sp>
      <p:sp>
        <p:nvSpPr>
          <p:cNvPr id="489" name="Central Storage…"/>
          <p:cNvSpPr/>
          <p:nvPr/>
        </p:nvSpPr>
        <p:spPr>
          <a:xfrm>
            <a:off x="4279900" y="5959663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Central Storage</a:t>
            </a:r>
          </a:p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(IPPs)</a:t>
            </a:r>
          </a:p>
        </p:txBody>
      </p:sp>
      <p:sp>
        <p:nvSpPr>
          <p:cNvPr id="490" name="Linie"/>
          <p:cNvSpPr/>
          <p:nvPr/>
        </p:nvSpPr>
        <p:spPr>
          <a:xfrm flipV="1">
            <a:off x="4914900" y="5449369"/>
            <a:ext cx="0" cy="457303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91" name="Linie"/>
          <p:cNvSpPr/>
          <p:nvPr/>
        </p:nvSpPr>
        <p:spPr>
          <a:xfrm flipV="1">
            <a:off x="809575" y="3053972"/>
            <a:ext cx="1" cy="3544056"/>
          </a:xfrm>
          <a:prstGeom prst="line">
            <a:avLst/>
          </a:prstGeom>
          <a:ln w="254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Linie"/>
          <p:cNvSpPr/>
          <p:nvPr/>
        </p:nvSpPr>
        <p:spPr>
          <a:xfrm>
            <a:off x="1016000" y="8661400"/>
            <a:ext cx="11167400" cy="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94" name="Linie"/>
          <p:cNvSpPr/>
          <p:nvPr/>
        </p:nvSpPr>
        <p:spPr>
          <a:xfrm flipV="1">
            <a:off x="1020623" y="737374"/>
            <a:ext cx="1" cy="7933509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495" name="Rechteck"/>
          <p:cNvSpPr/>
          <p:nvPr/>
        </p:nvSpPr>
        <p:spPr>
          <a:xfrm>
            <a:off x="1028700" y="6030202"/>
            <a:ext cx="1126034" cy="2623335"/>
          </a:xfrm>
          <a:prstGeom prst="rect">
            <a:avLst/>
          </a:prstGeom>
          <a:solidFill>
            <a:schemeClr val="accent4">
              <a:hueOff val="46120"/>
              <a:satOff val="4178"/>
              <a:lumOff val="-1673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496" name="Rechteck"/>
          <p:cNvSpPr/>
          <p:nvPr/>
        </p:nvSpPr>
        <p:spPr>
          <a:xfrm>
            <a:off x="2159000" y="6030202"/>
            <a:ext cx="1126034" cy="2623335"/>
          </a:xfrm>
          <a:prstGeom prst="rect">
            <a:avLst/>
          </a:prstGeom>
          <a:solidFill>
            <a:schemeClr val="accent4">
              <a:hueOff val="46120"/>
              <a:satOff val="4178"/>
              <a:lumOff val="-1673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497" name="Rechteck"/>
          <p:cNvSpPr/>
          <p:nvPr/>
        </p:nvSpPr>
        <p:spPr>
          <a:xfrm>
            <a:off x="3297297" y="5814302"/>
            <a:ext cx="478335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498" name="Rechteck"/>
          <p:cNvSpPr/>
          <p:nvPr/>
        </p:nvSpPr>
        <p:spPr>
          <a:xfrm>
            <a:off x="3792597" y="5814302"/>
            <a:ext cx="478335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499" name="Rechteck"/>
          <p:cNvSpPr/>
          <p:nvPr/>
        </p:nvSpPr>
        <p:spPr>
          <a:xfrm>
            <a:off x="4287897" y="5814302"/>
            <a:ext cx="478335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00" name="Rechteck"/>
          <p:cNvSpPr/>
          <p:nvPr/>
        </p:nvSpPr>
        <p:spPr>
          <a:xfrm>
            <a:off x="4783197" y="5814302"/>
            <a:ext cx="478335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01" name="Rechteck"/>
          <p:cNvSpPr/>
          <p:nvPr/>
        </p:nvSpPr>
        <p:spPr>
          <a:xfrm>
            <a:off x="5273795" y="3596771"/>
            <a:ext cx="757734" cy="5061734"/>
          </a:xfrm>
          <a:prstGeom prst="rect">
            <a:avLst/>
          </a:prstGeom>
          <a:solidFill>
            <a:schemeClr val="accent4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02" name="Rechteck"/>
          <p:cNvSpPr/>
          <p:nvPr/>
        </p:nvSpPr>
        <p:spPr>
          <a:xfrm>
            <a:off x="6035795" y="3596771"/>
            <a:ext cx="757734" cy="5061734"/>
          </a:xfrm>
          <a:prstGeom prst="rect">
            <a:avLst/>
          </a:prstGeom>
          <a:solidFill>
            <a:schemeClr val="accent4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03" name="Rechteck"/>
          <p:cNvSpPr/>
          <p:nvPr/>
        </p:nvSpPr>
        <p:spPr>
          <a:xfrm>
            <a:off x="6802418" y="2714120"/>
            <a:ext cx="757735" cy="5938035"/>
          </a:xfrm>
          <a:prstGeom prst="rect">
            <a:avLst/>
          </a:prstGeom>
          <a:solidFill>
            <a:schemeClr val="accent5">
              <a:hueOff val="-444211"/>
              <a:satOff val="-14915"/>
              <a:lumOff val="22857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04" name="Rechteck"/>
          <p:cNvSpPr/>
          <p:nvPr/>
        </p:nvSpPr>
        <p:spPr>
          <a:xfrm>
            <a:off x="7564418" y="2682483"/>
            <a:ext cx="757735" cy="5976134"/>
          </a:xfrm>
          <a:prstGeom prst="rect">
            <a:avLst/>
          </a:prstGeom>
          <a:solidFill>
            <a:schemeClr val="accent3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05" name="Rechteck"/>
          <p:cNvSpPr/>
          <p:nvPr/>
        </p:nvSpPr>
        <p:spPr>
          <a:xfrm>
            <a:off x="8326418" y="2682483"/>
            <a:ext cx="757735" cy="5976134"/>
          </a:xfrm>
          <a:prstGeom prst="rect">
            <a:avLst/>
          </a:prstGeom>
          <a:solidFill>
            <a:schemeClr val="accent3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06" name="Rechteck"/>
          <p:cNvSpPr/>
          <p:nvPr/>
        </p:nvSpPr>
        <p:spPr>
          <a:xfrm>
            <a:off x="9088339" y="1669266"/>
            <a:ext cx="491035" cy="6992135"/>
          </a:xfrm>
          <a:prstGeom prst="rect">
            <a:avLst/>
          </a:prstGeom>
          <a:solidFill>
            <a:schemeClr val="accent3">
              <a:hueOff val="-333989"/>
              <a:satOff val="3917"/>
              <a:lumOff val="-6666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07" name="Rechteck"/>
          <p:cNvSpPr/>
          <p:nvPr/>
        </p:nvSpPr>
        <p:spPr>
          <a:xfrm>
            <a:off x="9583639" y="1669266"/>
            <a:ext cx="491035" cy="6992135"/>
          </a:xfrm>
          <a:prstGeom prst="rect">
            <a:avLst/>
          </a:prstGeom>
          <a:solidFill>
            <a:schemeClr val="accent3">
              <a:hueOff val="-333989"/>
              <a:satOff val="3917"/>
              <a:lumOff val="-6666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08" name="BBD/kWh"/>
          <p:cNvSpPr/>
          <p:nvPr/>
        </p:nvSpPr>
        <p:spPr>
          <a:xfrm rot="16200000">
            <a:off x="251909" y="1295400"/>
            <a:ext cx="115561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BBD/kWh</a:t>
            </a:r>
          </a:p>
        </p:txBody>
      </p:sp>
      <p:sp>
        <p:nvSpPr>
          <p:cNvPr id="509" name="MW"/>
          <p:cNvSpPr/>
          <p:nvPr/>
        </p:nvSpPr>
        <p:spPr>
          <a:xfrm>
            <a:off x="11519525" y="8674099"/>
            <a:ext cx="520490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MW</a:t>
            </a:r>
          </a:p>
        </p:txBody>
      </p:sp>
      <p:sp>
        <p:nvSpPr>
          <p:cNvPr id="510" name="Linie"/>
          <p:cNvSpPr/>
          <p:nvPr/>
        </p:nvSpPr>
        <p:spPr>
          <a:xfrm>
            <a:off x="2922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11" name="Linie"/>
          <p:cNvSpPr/>
          <p:nvPr/>
        </p:nvSpPr>
        <p:spPr>
          <a:xfrm>
            <a:off x="4827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12" name="Linie"/>
          <p:cNvSpPr/>
          <p:nvPr/>
        </p:nvSpPr>
        <p:spPr>
          <a:xfrm>
            <a:off x="6732865" y="86614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13" name="Linie"/>
          <p:cNvSpPr/>
          <p:nvPr/>
        </p:nvSpPr>
        <p:spPr>
          <a:xfrm>
            <a:off x="8637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14" name="Linie"/>
          <p:cNvSpPr/>
          <p:nvPr/>
        </p:nvSpPr>
        <p:spPr>
          <a:xfrm>
            <a:off x="10542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15" name="50"/>
          <p:cNvSpPr/>
          <p:nvPr/>
        </p:nvSpPr>
        <p:spPr>
          <a:xfrm>
            <a:off x="2754131" y="8739113"/>
            <a:ext cx="312069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50</a:t>
            </a:r>
          </a:p>
        </p:txBody>
      </p:sp>
      <p:sp>
        <p:nvSpPr>
          <p:cNvPr id="516" name="100"/>
          <p:cNvSpPr/>
          <p:nvPr/>
        </p:nvSpPr>
        <p:spPr>
          <a:xfrm>
            <a:off x="46223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100</a:t>
            </a:r>
          </a:p>
        </p:txBody>
      </p:sp>
      <p:sp>
        <p:nvSpPr>
          <p:cNvPr id="517" name="150"/>
          <p:cNvSpPr/>
          <p:nvPr/>
        </p:nvSpPr>
        <p:spPr>
          <a:xfrm>
            <a:off x="65273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150</a:t>
            </a:r>
          </a:p>
        </p:txBody>
      </p:sp>
      <p:sp>
        <p:nvSpPr>
          <p:cNvPr id="518" name="200"/>
          <p:cNvSpPr/>
          <p:nvPr/>
        </p:nvSpPr>
        <p:spPr>
          <a:xfrm>
            <a:off x="84323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200</a:t>
            </a:r>
          </a:p>
        </p:txBody>
      </p:sp>
      <p:sp>
        <p:nvSpPr>
          <p:cNvPr id="519" name="250"/>
          <p:cNvSpPr/>
          <p:nvPr/>
        </p:nvSpPr>
        <p:spPr>
          <a:xfrm>
            <a:off x="103246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250</a:t>
            </a:r>
          </a:p>
        </p:txBody>
      </p:sp>
      <p:sp>
        <p:nvSpPr>
          <p:cNvPr id="520" name="Merit order of Barbados’ power supply in 2016"/>
          <p:cNvSpPr/>
          <p:nvPr/>
        </p:nvSpPr>
        <p:spPr>
          <a:xfrm>
            <a:off x="4615228" y="596899"/>
            <a:ext cx="513211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Merit order of Barbados’ power supply in 2016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Linie"/>
          <p:cNvSpPr/>
          <p:nvPr/>
        </p:nvSpPr>
        <p:spPr>
          <a:xfrm>
            <a:off x="1016000" y="8661400"/>
            <a:ext cx="11167400" cy="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23" name="Linie"/>
          <p:cNvSpPr/>
          <p:nvPr/>
        </p:nvSpPr>
        <p:spPr>
          <a:xfrm flipV="1">
            <a:off x="1020623" y="737375"/>
            <a:ext cx="1" cy="8855918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24" name="Rechteck"/>
          <p:cNvSpPr/>
          <p:nvPr/>
        </p:nvSpPr>
        <p:spPr>
          <a:xfrm>
            <a:off x="1028700" y="6030202"/>
            <a:ext cx="1126034" cy="2623335"/>
          </a:xfrm>
          <a:prstGeom prst="rect">
            <a:avLst/>
          </a:prstGeom>
          <a:solidFill>
            <a:schemeClr val="accent4">
              <a:hueOff val="46120"/>
              <a:satOff val="4178"/>
              <a:lumOff val="-1673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25" name="Rechteck"/>
          <p:cNvSpPr/>
          <p:nvPr/>
        </p:nvSpPr>
        <p:spPr>
          <a:xfrm>
            <a:off x="2159000" y="6030202"/>
            <a:ext cx="1126034" cy="2623335"/>
          </a:xfrm>
          <a:prstGeom prst="rect">
            <a:avLst/>
          </a:prstGeom>
          <a:solidFill>
            <a:schemeClr val="accent4">
              <a:hueOff val="46120"/>
              <a:satOff val="4178"/>
              <a:lumOff val="-1673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26" name="Rechteck"/>
          <p:cNvSpPr/>
          <p:nvPr/>
        </p:nvSpPr>
        <p:spPr>
          <a:xfrm>
            <a:off x="3297297" y="5814302"/>
            <a:ext cx="478335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27" name="Rechteck"/>
          <p:cNvSpPr/>
          <p:nvPr/>
        </p:nvSpPr>
        <p:spPr>
          <a:xfrm>
            <a:off x="3792597" y="5814302"/>
            <a:ext cx="478335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28" name="Rechteck"/>
          <p:cNvSpPr/>
          <p:nvPr/>
        </p:nvSpPr>
        <p:spPr>
          <a:xfrm>
            <a:off x="4287897" y="5814302"/>
            <a:ext cx="478335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29" name="Rechteck"/>
          <p:cNvSpPr/>
          <p:nvPr/>
        </p:nvSpPr>
        <p:spPr>
          <a:xfrm>
            <a:off x="4783197" y="5814302"/>
            <a:ext cx="478335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30" name="Rechteck"/>
          <p:cNvSpPr/>
          <p:nvPr/>
        </p:nvSpPr>
        <p:spPr>
          <a:xfrm>
            <a:off x="5273795" y="3596771"/>
            <a:ext cx="757734" cy="5061734"/>
          </a:xfrm>
          <a:prstGeom prst="rect">
            <a:avLst/>
          </a:prstGeom>
          <a:solidFill>
            <a:schemeClr val="accent4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31" name="Rechteck"/>
          <p:cNvSpPr/>
          <p:nvPr/>
        </p:nvSpPr>
        <p:spPr>
          <a:xfrm>
            <a:off x="6035795" y="3596771"/>
            <a:ext cx="757734" cy="5061734"/>
          </a:xfrm>
          <a:prstGeom prst="rect">
            <a:avLst/>
          </a:prstGeom>
          <a:solidFill>
            <a:schemeClr val="accent4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32" name="Rechteck"/>
          <p:cNvSpPr/>
          <p:nvPr/>
        </p:nvSpPr>
        <p:spPr>
          <a:xfrm>
            <a:off x="6802418" y="2714120"/>
            <a:ext cx="757735" cy="5938035"/>
          </a:xfrm>
          <a:prstGeom prst="rect">
            <a:avLst/>
          </a:prstGeom>
          <a:solidFill>
            <a:schemeClr val="accent5">
              <a:hueOff val="-444211"/>
              <a:satOff val="-14915"/>
              <a:lumOff val="22857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33" name="Rechteck"/>
          <p:cNvSpPr/>
          <p:nvPr/>
        </p:nvSpPr>
        <p:spPr>
          <a:xfrm>
            <a:off x="7564418" y="2682483"/>
            <a:ext cx="757735" cy="5976134"/>
          </a:xfrm>
          <a:prstGeom prst="rect">
            <a:avLst/>
          </a:prstGeom>
          <a:solidFill>
            <a:schemeClr val="accent3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34" name="Rechteck"/>
          <p:cNvSpPr/>
          <p:nvPr/>
        </p:nvSpPr>
        <p:spPr>
          <a:xfrm>
            <a:off x="8326418" y="2682483"/>
            <a:ext cx="757735" cy="5976134"/>
          </a:xfrm>
          <a:prstGeom prst="rect">
            <a:avLst/>
          </a:prstGeom>
          <a:solidFill>
            <a:schemeClr val="accent3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35" name="Rechteck"/>
          <p:cNvSpPr/>
          <p:nvPr/>
        </p:nvSpPr>
        <p:spPr>
          <a:xfrm>
            <a:off x="9088339" y="1669266"/>
            <a:ext cx="491035" cy="6992135"/>
          </a:xfrm>
          <a:prstGeom prst="rect">
            <a:avLst/>
          </a:prstGeom>
          <a:solidFill>
            <a:schemeClr val="accent3">
              <a:hueOff val="-333989"/>
              <a:satOff val="3917"/>
              <a:lumOff val="-6666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36" name="Rechteck"/>
          <p:cNvSpPr/>
          <p:nvPr/>
        </p:nvSpPr>
        <p:spPr>
          <a:xfrm>
            <a:off x="9583639" y="1669266"/>
            <a:ext cx="491035" cy="6992135"/>
          </a:xfrm>
          <a:prstGeom prst="rect">
            <a:avLst/>
          </a:prstGeom>
          <a:solidFill>
            <a:schemeClr val="accent3">
              <a:hueOff val="-333989"/>
              <a:satOff val="3917"/>
              <a:lumOff val="-6666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37" name="BBD/kWh"/>
          <p:cNvSpPr/>
          <p:nvPr/>
        </p:nvSpPr>
        <p:spPr>
          <a:xfrm rot="16200000">
            <a:off x="251909" y="1295400"/>
            <a:ext cx="115561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BBD/kWh</a:t>
            </a:r>
          </a:p>
        </p:txBody>
      </p:sp>
      <p:sp>
        <p:nvSpPr>
          <p:cNvPr id="538" name="MW"/>
          <p:cNvSpPr/>
          <p:nvPr/>
        </p:nvSpPr>
        <p:spPr>
          <a:xfrm>
            <a:off x="11519525" y="8674099"/>
            <a:ext cx="520490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MW</a:t>
            </a:r>
          </a:p>
        </p:txBody>
      </p:sp>
      <p:sp>
        <p:nvSpPr>
          <p:cNvPr id="539" name="Linie"/>
          <p:cNvSpPr/>
          <p:nvPr/>
        </p:nvSpPr>
        <p:spPr>
          <a:xfrm>
            <a:off x="2922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40" name="Linie"/>
          <p:cNvSpPr/>
          <p:nvPr/>
        </p:nvSpPr>
        <p:spPr>
          <a:xfrm>
            <a:off x="4827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41" name="Linie"/>
          <p:cNvSpPr/>
          <p:nvPr/>
        </p:nvSpPr>
        <p:spPr>
          <a:xfrm>
            <a:off x="6732865" y="86614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42" name="Linie"/>
          <p:cNvSpPr/>
          <p:nvPr/>
        </p:nvSpPr>
        <p:spPr>
          <a:xfrm>
            <a:off x="8637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43" name="Linie"/>
          <p:cNvSpPr/>
          <p:nvPr/>
        </p:nvSpPr>
        <p:spPr>
          <a:xfrm>
            <a:off x="10542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44" name="50"/>
          <p:cNvSpPr/>
          <p:nvPr/>
        </p:nvSpPr>
        <p:spPr>
          <a:xfrm>
            <a:off x="2754131" y="8739113"/>
            <a:ext cx="312069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50</a:t>
            </a:r>
          </a:p>
        </p:txBody>
      </p:sp>
      <p:sp>
        <p:nvSpPr>
          <p:cNvPr id="545" name="100"/>
          <p:cNvSpPr/>
          <p:nvPr/>
        </p:nvSpPr>
        <p:spPr>
          <a:xfrm>
            <a:off x="46223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100</a:t>
            </a:r>
          </a:p>
        </p:txBody>
      </p:sp>
      <p:sp>
        <p:nvSpPr>
          <p:cNvPr id="546" name="150"/>
          <p:cNvSpPr/>
          <p:nvPr/>
        </p:nvSpPr>
        <p:spPr>
          <a:xfrm>
            <a:off x="65273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150</a:t>
            </a:r>
          </a:p>
        </p:txBody>
      </p:sp>
      <p:sp>
        <p:nvSpPr>
          <p:cNvPr id="547" name="200"/>
          <p:cNvSpPr/>
          <p:nvPr/>
        </p:nvSpPr>
        <p:spPr>
          <a:xfrm>
            <a:off x="84323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200</a:t>
            </a:r>
          </a:p>
        </p:txBody>
      </p:sp>
      <p:sp>
        <p:nvSpPr>
          <p:cNvPr id="548" name="250"/>
          <p:cNvSpPr/>
          <p:nvPr/>
        </p:nvSpPr>
        <p:spPr>
          <a:xfrm>
            <a:off x="103246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250</a:t>
            </a:r>
          </a:p>
        </p:txBody>
      </p:sp>
      <p:sp>
        <p:nvSpPr>
          <p:cNvPr id="549" name="Linie"/>
          <p:cNvSpPr/>
          <p:nvPr/>
        </p:nvSpPr>
        <p:spPr>
          <a:xfrm flipV="1">
            <a:off x="4450457" y="5790435"/>
            <a:ext cx="1" cy="3401418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50" name="Linie"/>
          <p:cNvSpPr/>
          <p:nvPr/>
        </p:nvSpPr>
        <p:spPr>
          <a:xfrm>
            <a:off x="990857" y="5810250"/>
            <a:ext cx="3462320" cy="0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51" name="Linie"/>
          <p:cNvSpPr/>
          <p:nvPr/>
        </p:nvSpPr>
        <p:spPr>
          <a:xfrm flipV="1">
            <a:off x="6736457" y="3591732"/>
            <a:ext cx="1" cy="5830343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52" name="Linie"/>
          <p:cNvSpPr/>
          <p:nvPr/>
        </p:nvSpPr>
        <p:spPr>
          <a:xfrm>
            <a:off x="981758" y="3600450"/>
            <a:ext cx="5744719" cy="0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53" name="Minimum load at night"/>
          <p:cNvSpPr/>
          <p:nvPr/>
        </p:nvSpPr>
        <p:spPr>
          <a:xfrm>
            <a:off x="1570074" y="8877299"/>
            <a:ext cx="2375383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pPr/>
            <a:r>
              <a:t>Minimum load at night</a:t>
            </a:r>
          </a:p>
        </p:txBody>
      </p:sp>
      <p:sp>
        <p:nvSpPr>
          <p:cNvPr id="554" name="Maximum load of the year"/>
          <p:cNvSpPr/>
          <p:nvPr/>
        </p:nvSpPr>
        <p:spPr>
          <a:xfrm>
            <a:off x="3531993" y="9135839"/>
            <a:ext cx="2756688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pPr/>
            <a:r>
              <a:t>Maximum load of the year</a:t>
            </a:r>
          </a:p>
        </p:txBody>
      </p:sp>
      <p:sp>
        <p:nvSpPr>
          <p:cNvPr id="555" name="Linie"/>
          <p:cNvSpPr/>
          <p:nvPr/>
        </p:nvSpPr>
        <p:spPr>
          <a:xfrm>
            <a:off x="4001107" y="9067800"/>
            <a:ext cx="381001" cy="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56" name="Linie"/>
          <p:cNvSpPr/>
          <p:nvPr/>
        </p:nvSpPr>
        <p:spPr>
          <a:xfrm>
            <a:off x="6320299" y="9326339"/>
            <a:ext cx="381001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57" name="Linie"/>
          <p:cNvSpPr/>
          <p:nvPr/>
        </p:nvSpPr>
        <p:spPr>
          <a:xfrm flipH="1">
            <a:off x="1133424" y="9067800"/>
            <a:ext cx="381001" cy="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58" name="Linie"/>
          <p:cNvSpPr/>
          <p:nvPr/>
        </p:nvSpPr>
        <p:spPr>
          <a:xfrm flipH="1">
            <a:off x="1137234" y="9326339"/>
            <a:ext cx="2339109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59" name="Linie"/>
          <p:cNvSpPr/>
          <p:nvPr/>
        </p:nvSpPr>
        <p:spPr>
          <a:xfrm flipV="1">
            <a:off x="10085045" y="3617132"/>
            <a:ext cx="1" cy="5830343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60" name="Reserve capacity"/>
          <p:cNvSpPr/>
          <p:nvPr/>
        </p:nvSpPr>
        <p:spPr>
          <a:xfrm>
            <a:off x="7494418" y="9135839"/>
            <a:ext cx="1893038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pPr/>
            <a:r>
              <a:t>Reserve capacity</a:t>
            </a:r>
          </a:p>
        </p:txBody>
      </p:sp>
      <p:sp>
        <p:nvSpPr>
          <p:cNvPr id="561" name="Linie"/>
          <p:cNvSpPr/>
          <p:nvPr/>
        </p:nvSpPr>
        <p:spPr>
          <a:xfrm>
            <a:off x="9507959" y="9326339"/>
            <a:ext cx="520491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62" name="Linie"/>
          <p:cNvSpPr/>
          <p:nvPr/>
        </p:nvSpPr>
        <p:spPr>
          <a:xfrm flipH="1">
            <a:off x="6808539" y="9326339"/>
            <a:ext cx="626497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63" name="Merit order  and system load of Barbados’ power supply in 2016"/>
          <p:cNvSpPr/>
          <p:nvPr/>
        </p:nvSpPr>
        <p:spPr>
          <a:xfrm>
            <a:off x="3656068" y="596899"/>
            <a:ext cx="705043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Merit order  and system load of Barbados’ power supply in 2016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Linie"/>
          <p:cNvSpPr/>
          <p:nvPr/>
        </p:nvSpPr>
        <p:spPr>
          <a:xfrm>
            <a:off x="1016000" y="8661400"/>
            <a:ext cx="11167400" cy="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66" name="Linie"/>
          <p:cNvSpPr/>
          <p:nvPr/>
        </p:nvSpPr>
        <p:spPr>
          <a:xfrm flipV="1">
            <a:off x="1020623" y="737375"/>
            <a:ext cx="1" cy="8855918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67" name="Rechteck"/>
          <p:cNvSpPr/>
          <p:nvPr/>
        </p:nvSpPr>
        <p:spPr>
          <a:xfrm>
            <a:off x="1041400" y="6030202"/>
            <a:ext cx="1126034" cy="2623335"/>
          </a:xfrm>
          <a:prstGeom prst="rect">
            <a:avLst/>
          </a:prstGeom>
          <a:solidFill>
            <a:schemeClr val="accent4">
              <a:hueOff val="46120"/>
              <a:satOff val="4178"/>
              <a:lumOff val="-1673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68" name="Rechteck"/>
          <p:cNvSpPr/>
          <p:nvPr/>
        </p:nvSpPr>
        <p:spPr>
          <a:xfrm>
            <a:off x="2179697" y="5814302"/>
            <a:ext cx="478335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69" name="Rechteck"/>
          <p:cNvSpPr/>
          <p:nvPr/>
        </p:nvSpPr>
        <p:spPr>
          <a:xfrm>
            <a:off x="2674997" y="5814302"/>
            <a:ext cx="478335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70" name="Rechteck"/>
          <p:cNvSpPr/>
          <p:nvPr/>
        </p:nvSpPr>
        <p:spPr>
          <a:xfrm>
            <a:off x="3170297" y="5814302"/>
            <a:ext cx="478335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71" name="Rechteck"/>
          <p:cNvSpPr/>
          <p:nvPr/>
        </p:nvSpPr>
        <p:spPr>
          <a:xfrm>
            <a:off x="3665597" y="5814302"/>
            <a:ext cx="478335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72" name="Rechteck"/>
          <p:cNvSpPr/>
          <p:nvPr/>
        </p:nvSpPr>
        <p:spPr>
          <a:xfrm>
            <a:off x="5286495" y="3596771"/>
            <a:ext cx="757734" cy="5061734"/>
          </a:xfrm>
          <a:prstGeom prst="rect">
            <a:avLst/>
          </a:prstGeom>
          <a:solidFill>
            <a:schemeClr val="accent4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73" name="Rechteck"/>
          <p:cNvSpPr/>
          <p:nvPr/>
        </p:nvSpPr>
        <p:spPr>
          <a:xfrm>
            <a:off x="6035795" y="3596771"/>
            <a:ext cx="757734" cy="5061734"/>
          </a:xfrm>
          <a:prstGeom prst="rect">
            <a:avLst/>
          </a:prstGeom>
          <a:solidFill>
            <a:schemeClr val="accent4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74" name="Rechteck"/>
          <p:cNvSpPr/>
          <p:nvPr/>
        </p:nvSpPr>
        <p:spPr>
          <a:xfrm>
            <a:off x="6802418" y="2714120"/>
            <a:ext cx="757735" cy="5938035"/>
          </a:xfrm>
          <a:prstGeom prst="rect">
            <a:avLst/>
          </a:prstGeom>
          <a:solidFill>
            <a:schemeClr val="accent5">
              <a:hueOff val="-444211"/>
              <a:satOff val="-14915"/>
              <a:lumOff val="22857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75" name="Rechteck"/>
          <p:cNvSpPr/>
          <p:nvPr/>
        </p:nvSpPr>
        <p:spPr>
          <a:xfrm>
            <a:off x="7564418" y="2682483"/>
            <a:ext cx="757735" cy="5976134"/>
          </a:xfrm>
          <a:prstGeom prst="rect">
            <a:avLst/>
          </a:prstGeom>
          <a:solidFill>
            <a:schemeClr val="accent3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76" name="Rechteck"/>
          <p:cNvSpPr/>
          <p:nvPr/>
        </p:nvSpPr>
        <p:spPr>
          <a:xfrm>
            <a:off x="8326418" y="2682483"/>
            <a:ext cx="757735" cy="5976134"/>
          </a:xfrm>
          <a:prstGeom prst="rect">
            <a:avLst/>
          </a:prstGeom>
          <a:solidFill>
            <a:schemeClr val="accent3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77" name="Rechteck"/>
          <p:cNvSpPr/>
          <p:nvPr/>
        </p:nvSpPr>
        <p:spPr>
          <a:xfrm>
            <a:off x="9088339" y="1669266"/>
            <a:ext cx="491035" cy="6992135"/>
          </a:xfrm>
          <a:prstGeom prst="rect">
            <a:avLst/>
          </a:prstGeom>
          <a:solidFill>
            <a:schemeClr val="accent3">
              <a:hueOff val="-333989"/>
              <a:satOff val="3917"/>
              <a:lumOff val="-6666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78" name="Rechteck"/>
          <p:cNvSpPr/>
          <p:nvPr/>
        </p:nvSpPr>
        <p:spPr>
          <a:xfrm>
            <a:off x="9583639" y="1669266"/>
            <a:ext cx="491035" cy="6992135"/>
          </a:xfrm>
          <a:prstGeom prst="rect">
            <a:avLst/>
          </a:prstGeom>
          <a:solidFill>
            <a:schemeClr val="accent3">
              <a:hueOff val="-333989"/>
              <a:satOff val="3917"/>
              <a:lumOff val="-6666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579" name="BBD/kWh"/>
          <p:cNvSpPr/>
          <p:nvPr/>
        </p:nvSpPr>
        <p:spPr>
          <a:xfrm rot="16200000">
            <a:off x="251909" y="1295400"/>
            <a:ext cx="115561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BBD/kWh</a:t>
            </a:r>
          </a:p>
        </p:txBody>
      </p:sp>
      <p:sp>
        <p:nvSpPr>
          <p:cNvPr id="580" name="MW"/>
          <p:cNvSpPr/>
          <p:nvPr/>
        </p:nvSpPr>
        <p:spPr>
          <a:xfrm>
            <a:off x="11519525" y="8674099"/>
            <a:ext cx="520490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MW</a:t>
            </a:r>
          </a:p>
        </p:txBody>
      </p:sp>
      <p:sp>
        <p:nvSpPr>
          <p:cNvPr id="581" name="Linie"/>
          <p:cNvSpPr/>
          <p:nvPr/>
        </p:nvSpPr>
        <p:spPr>
          <a:xfrm>
            <a:off x="2922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82" name="Linie"/>
          <p:cNvSpPr/>
          <p:nvPr/>
        </p:nvSpPr>
        <p:spPr>
          <a:xfrm>
            <a:off x="4827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83" name="Linie"/>
          <p:cNvSpPr/>
          <p:nvPr/>
        </p:nvSpPr>
        <p:spPr>
          <a:xfrm>
            <a:off x="6732865" y="86614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84" name="Linie"/>
          <p:cNvSpPr/>
          <p:nvPr/>
        </p:nvSpPr>
        <p:spPr>
          <a:xfrm>
            <a:off x="8637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85" name="Linie"/>
          <p:cNvSpPr/>
          <p:nvPr/>
        </p:nvSpPr>
        <p:spPr>
          <a:xfrm>
            <a:off x="10542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86" name="50"/>
          <p:cNvSpPr/>
          <p:nvPr/>
        </p:nvSpPr>
        <p:spPr>
          <a:xfrm>
            <a:off x="2754131" y="8739113"/>
            <a:ext cx="312069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50</a:t>
            </a:r>
          </a:p>
        </p:txBody>
      </p:sp>
      <p:sp>
        <p:nvSpPr>
          <p:cNvPr id="587" name="100"/>
          <p:cNvSpPr/>
          <p:nvPr/>
        </p:nvSpPr>
        <p:spPr>
          <a:xfrm>
            <a:off x="46223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100</a:t>
            </a:r>
          </a:p>
        </p:txBody>
      </p:sp>
      <p:sp>
        <p:nvSpPr>
          <p:cNvPr id="588" name="150"/>
          <p:cNvSpPr/>
          <p:nvPr/>
        </p:nvSpPr>
        <p:spPr>
          <a:xfrm>
            <a:off x="65273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150</a:t>
            </a:r>
          </a:p>
        </p:txBody>
      </p:sp>
      <p:sp>
        <p:nvSpPr>
          <p:cNvPr id="589" name="200"/>
          <p:cNvSpPr/>
          <p:nvPr/>
        </p:nvSpPr>
        <p:spPr>
          <a:xfrm>
            <a:off x="84323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200</a:t>
            </a:r>
          </a:p>
        </p:txBody>
      </p:sp>
      <p:sp>
        <p:nvSpPr>
          <p:cNvPr id="590" name="250"/>
          <p:cNvSpPr/>
          <p:nvPr/>
        </p:nvSpPr>
        <p:spPr>
          <a:xfrm>
            <a:off x="103246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250</a:t>
            </a:r>
          </a:p>
        </p:txBody>
      </p:sp>
      <p:sp>
        <p:nvSpPr>
          <p:cNvPr id="591" name="Linie"/>
          <p:cNvSpPr/>
          <p:nvPr/>
        </p:nvSpPr>
        <p:spPr>
          <a:xfrm flipV="1">
            <a:off x="6736457" y="3591732"/>
            <a:ext cx="1" cy="5830343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92" name="Linie"/>
          <p:cNvSpPr/>
          <p:nvPr/>
        </p:nvSpPr>
        <p:spPr>
          <a:xfrm>
            <a:off x="981758" y="3600450"/>
            <a:ext cx="5744719" cy="0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93" name="Minimum load at night"/>
          <p:cNvSpPr/>
          <p:nvPr/>
        </p:nvSpPr>
        <p:spPr>
          <a:xfrm>
            <a:off x="1570074" y="8877299"/>
            <a:ext cx="2375383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pPr/>
            <a:r>
              <a:t>Minimum load at night</a:t>
            </a:r>
          </a:p>
        </p:txBody>
      </p:sp>
      <p:sp>
        <p:nvSpPr>
          <p:cNvPr id="594" name="Maximum load of the year"/>
          <p:cNvSpPr/>
          <p:nvPr/>
        </p:nvSpPr>
        <p:spPr>
          <a:xfrm>
            <a:off x="3531993" y="9135839"/>
            <a:ext cx="2756688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pPr/>
            <a:r>
              <a:t>Maximum load of the year</a:t>
            </a:r>
          </a:p>
        </p:txBody>
      </p:sp>
      <p:sp>
        <p:nvSpPr>
          <p:cNvPr id="595" name="Linie"/>
          <p:cNvSpPr/>
          <p:nvPr/>
        </p:nvSpPr>
        <p:spPr>
          <a:xfrm>
            <a:off x="4001107" y="9067800"/>
            <a:ext cx="381001" cy="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96" name="Linie"/>
          <p:cNvSpPr/>
          <p:nvPr/>
        </p:nvSpPr>
        <p:spPr>
          <a:xfrm>
            <a:off x="6320299" y="9326339"/>
            <a:ext cx="381001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97" name="Linie"/>
          <p:cNvSpPr/>
          <p:nvPr/>
        </p:nvSpPr>
        <p:spPr>
          <a:xfrm flipH="1">
            <a:off x="1133424" y="9067800"/>
            <a:ext cx="381001" cy="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98" name="Linie"/>
          <p:cNvSpPr/>
          <p:nvPr/>
        </p:nvSpPr>
        <p:spPr>
          <a:xfrm flipH="1">
            <a:off x="1137234" y="9326339"/>
            <a:ext cx="2339109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599" name="Linie"/>
          <p:cNvSpPr/>
          <p:nvPr/>
        </p:nvSpPr>
        <p:spPr>
          <a:xfrm flipV="1">
            <a:off x="10072345" y="3617132"/>
            <a:ext cx="1" cy="5830343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00" name="Reserve capacity"/>
          <p:cNvSpPr/>
          <p:nvPr/>
        </p:nvSpPr>
        <p:spPr>
          <a:xfrm>
            <a:off x="7494418" y="9135839"/>
            <a:ext cx="1893038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pPr/>
            <a:r>
              <a:t>Reserve capacity</a:t>
            </a:r>
          </a:p>
        </p:txBody>
      </p:sp>
      <p:sp>
        <p:nvSpPr>
          <p:cNvPr id="601" name="Linie"/>
          <p:cNvSpPr/>
          <p:nvPr/>
        </p:nvSpPr>
        <p:spPr>
          <a:xfrm>
            <a:off x="9507959" y="9326339"/>
            <a:ext cx="520491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02" name="Linie"/>
          <p:cNvSpPr/>
          <p:nvPr/>
        </p:nvSpPr>
        <p:spPr>
          <a:xfrm flipH="1">
            <a:off x="6808539" y="9326339"/>
            <a:ext cx="626497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03" name="Merit order  and system load of Barbados’ power supply in 2016…"/>
          <p:cNvSpPr/>
          <p:nvPr/>
        </p:nvSpPr>
        <p:spPr>
          <a:xfrm>
            <a:off x="3592555" y="457200"/>
            <a:ext cx="7177461" cy="66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1800">
                <a:latin typeface="Helvetica"/>
                <a:ea typeface="Helvetica"/>
                <a:cs typeface="Helvetica"/>
                <a:sym typeface="Helvetica"/>
              </a:defRPr>
            </a:pPr>
            <a:r>
              <a:t>Merit order  and system load of Barbados’ power supply in 2016 </a:t>
            </a:r>
          </a:p>
          <a:p>
            <a:pPr>
              <a:defRPr b="1" sz="1800">
                <a:latin typeface="Helvetica"/>
                <a:ea typeface="Helvetica"/>
                <a:cs typeface="Helvetica"/>
                <a:sym typeface="Helvetica"/>
              </a:defRPr>
            </a:pPr>
            <a:r>
              <a:t>conversion of 30 MW diesel with best heat rate to gas diesel</a:t>
            </a:r>
          </a:p>
        </p:txBody>
      </p:sp>
      <p:sp>
        <p:nvSpPr>
          <p:cNvPr id="604" name="Rechteck"/>
          <p:cNvSpPr/>
          <p:nvPr/>
        </p:nvSpPr>
        <p:spPr>
          <a:xfrm>
            <a:off x="4152900" y="5525939"/>
            <a:ext cx="1126034" cy="3129111"/>
          </a:xfrm>
          <a:prstGeom prst="rect">
            <a:avLst/>
          </a:prstGeom>
          <a:solidFill>
            <a:schemeClr val="accent1">
              <a:satOff val="-3355"/>
              <a:lumOff val="26614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05" name="Linie"/>
          <p:cNvSpPr/>
          <p:nvPr/>
        </p:nvSpPr>
        <p:spPr>
          <a:xfrm flipV="1">
            <a:off x="4450457" y="5517286"/>
            <a:ext cx="1" cy="3649167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06" name="Linie"/>
          <p:cNvSpPr/>
          <p:nvPr/>
        </p:nvSpPr>
        <p:spPr>
          <a:xfrm>
            <a:off x="990857" y="5530850"/>
            <a:ext cx="3462320" cy="0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07" name="Linie"/>
          <p:cNvSpPr/>
          <p:nvPr/>
        </p:nvSpPr>
        <p:spPr>
          <a:xfrm>
            <a:off x="1003557" y="5810250"/>
            <a:ext cx="3462320" cy="0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08" name="Cost increase"/>
          <p:cNvSpPr/>
          <p:nvPr/>
        </p:nvSpPr>
        <p:spPr>
          <a:xfrm>
            <a:off x="1092576" y="5487119"/>
            <a:ext cx="1280419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Cost increase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Linie"/>
          <p:cNvSpPr/>
          <p:nvPr/>
        </p:nvSpPr>
        <p:spPr>
          <a:xfrm>
            <a:off x="1016000" y="8661400"/>
            <a:ext cx="11167400" cy="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11" name="Linie"/>
          <p:cNvSpPr/>
          <p:nvPr/>
        </p:nvSpPr>
        <p:spPr>
          <a:xfrm flipV="1">
            <a:off x="1020623" y="737375"/>
            <a:ext cx="1" cy="8855918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12" name="Rechteck"/>
          <p:cNvSpPr/>
          <p:nvPr/>
        </p:nvSpPr>
        <p:spPr>
          <a:xfrm>
            <a:off x="1028700" y="6030202"/>
            <a:ext cx="1126034" cy="2623335"/>
          </a:xfrm>
          <a:prstGeom prst="rect">
            <a:avLst/>
          </a:prstGeom>
          <a:solidFill>
            <a:schemeClr val="accent4">
              <a:hueOff val="46120"/>
              <a:satOff val="4178"/>
              <a:lumOff val="-1673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13" name="Rechteck"/>
          <p:cNvSpPr/>
          <p:nvPr/>
        </p:nvSpPr>
        <p:spPr>
          <a:xfrm>
            <a:off x="2159000" y="6030202"/>
            <a:ext cx="1126034" cy="2623335"/>
          </a:xfrm>
          <a:prstGeom prst="rect">
            <a:avLst/>
          </a:prstGeom>
          <a:solidFill>
            <a:schemeClr val="accent4">
              <a:hueOff val="46120"/>
              <a:satOff val="4178"/>
              <a:lumOff val="-1673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14" name="Rechteck"/>
          <p:cNvSpPr/>
          <p:nvPr/>
        </p:nvSpPr>
        <p:spPr>
          <a:xfrm>
            <a:off x="3297297" y="5814302"/>
            <a:ext cx="478335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15" name="Rechteck"/>
          <p:cNvSpPr/>
          <p:nvPr/>
        </p:nvSpPr>
        <p:spPr>
          <a:xfrm>
            <a:off x="3792597" y="5814302"/>
            <a:ext cx="478335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16" name="Rechteck"/>
          <p:cNvSpPr/>
          <p:nvPr/>
        </p:nvSpPr>
        <p:spPr>
          <a:xfrm>
            <a:off x="4287897" y="5814302"/>
            <a:ext cx="478335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17" name="Rechteck"/>
          <p:cNvSpPr/>
          <p:nvPr/>
        </p:nvSpPr>
        <p:spPr>
          <a:xfrm>
            <a:off x="4783197" y="5814302"/>
            <a:ext cx="478335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18" name="Rechteck"/>
          <p:cNvSpPr/>
          <p:nvPr/>
        </p:nvSpPr>
        <p:spPr>
          <a:xfrm>
            <a:off x="6391395" y="3596771"/>
            <a:ext cx="757734" cy="5061734"/>
          </a:xfrm>
          <a:prstGeom prst="rect">
            <a:avLst/>
          </a:prstGeom>
          <a:solidFill>
            <a:schemeClr val="accent4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19" name="Rechteck"/>
          <p:cNvSpPr/>
          <p:nvPr/>
        </p:nvSpPr>
        <p:spPr>
          <a:xfrm>
            <a:off x="7140695" y="3596771"/>
            <a:ext cx="757734" cy="5061734"/>
          </a:xfrm>
          <a:prstGeom prst="rect">
            <a:avLst/>
          </a:prstGeom>
          <a:solidFill>
            <a:schemeClr val="accent4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20" name="Rechteck"/>
          <p:cNvSpPr/>
          <p:nvPr/>
        </p:nvSpPr>
        <p:spPr>
          <a:xfrm>
            <a:off x="7894618" y="2714120"/>
            <a:ext cx="757735" cy="5938035"/>
          </a:xfrm>
          <a:prstGeom prst="rect">
            <a:avLst/>
          </a:prstGeom>
          <a:solidFill>
            <a:schemeClr val="accent5">
              <a:hueOff val="-444211"/>
              <a:satOff val="-14915"/>
              <a:lumOff val="22857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21" name="Rechteck"/>
          <p:cNvSpPr/>
          <p:nvPr/>
        </p:nvSpPr>
        <p:spPr>
          <a:xfrm>
            <a:off x="8656618" y="2682483"/>
            <a:ext cx="757735" cy="5976134"/>
          </a:xfrm>
          <a:prstGeom prst="rect">
            <a:avLst/>
          </a:prstGeom>
          <a:solidFill>
            <a:schemeClr val="accent3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22" name="Rechteck"/>
          <p:cNvSpPr/>
          <p:nvPr/>
        </p:nvSpPr>
        <p:spPr>
          <a:xfrm>
            <a:off x="9418618" y="2682483"/>
            <a:ext cx="757735" cy="5976134"/>
          </a:xfrm>
          <a:prstGeom prst="rect">
            <a:avLst/>
          </a:prstGeom>
          <a:solidFill>
            <a:schemeClr val="accent3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23" name="Rechteck"/>
          <p:cNvSpPr/>
          <p:nvPr/>
        </p:nvSpPr>
        <p:spPr>
          <a:xfrm>
            <a:off x="10180539" y="1669266"/>
            <a:ext cx="491035" cy="6992135"/>
          </a:xfrm>
          <a:prstGeom prst="rect">
            <a:avLst/>
          </a:prstGeom>
          <a:solidFill>
            <a:schemeClr val="accent3">
              <a:hueOff val="-333989"/>
              <a:satOff val="3917"/>
              <a:lumOff val="-6666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24" name="Rechteck"/>
          <p:cNvSpPr/>
          <p:nvPr/>
        </p:nvSpPr>
        <p:spPr>
          <a:xfrm>
            <a:off x="10675839" y="1669266"/>
            <a:ext cx="491035" cy="6992135"/>
          </a:xfrm>
          <a:prstGeom prst="rect">
            <a:avLst/>
          </a:prstGeom>
          <a:solidFill>
            <a:schemeClr val="accent3">
              <a:hueOff val="-333989"/>
              <a:satOff val="3917"/>
              <a:lumOff val="-6666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25" name="BBD/kWh"/>
          <p:cNvSpPr/>
          <p:nvPr/>
        </p:nvSpPr>
        <p:spPr>
          <a:xfrm rot="16200000">
            <a:off x="251909" y="1295400"/>
            <a:ext cx="115561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BBD/kWh</a:t>
            </a:r>
          </a:p>
        </p:txBody>
      </p:sp>
      <p:sp>
        <p:nvSpPr>
          <p:cNvPr id="626" name="MW"/>
          <p:cNvSpPr/>
          <p:nvPr/>
        </p:nvSpPr>
        <p:spPr>
          <a:xfrm>
            <a:off x="11519525" y="8674099"/>
            <a:ext cx="520490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MW</a:t>
            </a:r>
          </a:p>
        </p:txBody>
      </p:sp>
      <p:sp>
        <p:nvSpPr>
          <p:cNvPr id="627" name="Linie"/>
          <p:cNvSpPr/>
          <p:nvPr/>
        </p:nvSpPr>
        <p:spPr>
          <a:xfrm>
            <a:off x="2922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28" name="Linie"/>
          <p:cNvSpPr/>
          <p:nvPr/>
        </p:nvSpPr>
        <p:spPr>
          <a:xfrm>
            <a:off x="4827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29" name="Linie"/>
          <p:cNvSpPr/>
          <p:nvPr/>
        </p:nvSpPr>
        <p:spPr>
          <a:xfrm>
            <a:off x="6732865" y="86614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30" name="Linie"/>
          <p:cNvSpPr/>
          <p:nvPr/>
        </p:nvSpPr>
        <p:spPr>
          <a:xfrm>
            <a:off x="8637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31" name="Linie"/>
          <p:cNvSpPr/>
          <p:nvPr/>
        </p:nvSpPr>
        <p:spPr>
          <a:xfrm>
            <a:off x="10542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32" name="50"/>
          <p:cNvSpPr/>
          <p:nvPr/>
        </p:nvSpPr>
        <p:spPr>
          <a:xfrm>
            <a:off x="2754131" y="8739113"/>
            <a:ext cx="312069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50</a:t>
            </a:r>
          </a:p>
        </p:txBody>
      </p:sp>
      <p:sp>
        <p:nvSpPr>
          <p:cNvPr id="633" name="100"/>
          <p:cNvSpPr/>
          <p:nvPr/>
        </p:nvSpPr>
        <p:spPr>
          <a:xfrm>
            <a:off x="46223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100</a:t>
            </a:r>
          </a:p>
        </p:txBody>
      </p:sp>
      <p:sp>
        <p:nvSpPr>
          <p:cNvPr id="634" name="150"/>
          <p:cNvSpPr/>
          <p:nvPr/>
        </p:nvSpPr>
        <p:spPr>
          <a:xfrm>
            <a:off x="65273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150</a:t>
            </a:r>
          </a:p>
        </p:txBody>
      </p:sp>
      <p:sp>
        <p:nvSpPr>
          <p:cNvPr id="635" name="200"/>
          <p:cNvSpPr/>
          <p:nvPr/>
        </p:nvSpPr>
        <p:spPr>
          <a:xfrm>
            <a:off x="84323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200</a:t>
            </a:r>
          </a:p>
        </p:txBody>
      </p:sp>
      <p:sp>
        <p:nvSpPr>
          <p:cNvPr id="636" name="250"/>
          <p:cNvSpPr/>
          <p:nvPr/>
        </p:nvSpPr>
        <p:spPr>
          <a:xfrm>
            <a:off x="103246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250</a:t>
            </a:r>
          </a:p>
        </p:txBody>
      </p:sp>
      <p:sp>
        <p:nvSpPr>
          <p:cNvPr id="637" name="Linie"/>
          <p:cNvSpPr/>
          <p:nvPr/>
        </p:nvSpPr>
        <p:spPr>
          <a:xfrm flipV="1">
            <a:off x="4450457" y="5803135"/>
            <a:ext cx="1" cy="3401418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38" name="Linie"/>
          <p:cNvSpPr/>
          <p:nvPr/>
        </p:nvSpPr>
        <p:spPr>
          <a:xfrm>
            <a:off x="990857" y="5810250"/>
            <a:ext cx="3462320" cy="0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39" name="Linie"/>
          <p:cNvSpPr/>
          <p:nvPr/>
        </p:nvSpPr>
        <p:spPr>
          <a:xfrm flipV="1">
            <a:off x="6736457" y="3591732"/>
            <a:ext cx="1" cy="5830343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40" name="Linie"/>
          <p:cNvSpPr/>
          <p:nvPr/>
        </p:nvSpPr>
        <p:spPr>
          <a:xfrm>
            <a:off x="981758" y="3600450"/>
            <a:ext cx="5744719" cy="0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41" name="Minimum load at night"/>
          <p:cNvSpPr/>
          <p:nvPr/>
        </p:nvSpPr>
        <p:spPr>
          <a:xfrm>
            <a:off x="1570074" y="8877299"/>
            <a:ext cx="2375383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pPr/>
            <a:r>
              <a:t>Minimum load at night</a:t>
            </a:r>
          </a:p>
        </p:txBody>
      </p:sp>
      <p:sp>
        <p:nvSpPr>
          <p:cNvPr id="642" name="Maximum load of the year"/>
          <p:cNvSpPr/>
          <p:nvPr/>
        </p:nvSpPr>
        <p:spPr>
          <a:xfrm>
            <a:off x="3531993" y="9135839"/>
            <a:ext cx="2756688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pPr/>
            <a:r>
              <a:t>Maximum load of the year</a:t>
            </a:r>
          </a:p>
        </p:txBody>
      </p:sp>
      <p:sp>
        <p:nvSpPr>
          <p:cNvPr id="643" name="Linie"/>
          <p:cNvSpPr/>
          <p:nvPr/>
        </p:nvSpPr>
        <p:spPr>
          <a:xfrm>
            <a:off x="4001107" y="9067800"/>
            <a:ext cx="381001" cy="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44" name="Linie"/>
          <p:cNvSpPr/>
          <p:nvPr/>
        </p:nvSpPr>
        <p:spPr>
          <a:xfrm>
            <a:off x="6320299" y="9326339"/>
            <a:ext cx="381001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45" name="Linie"/>
          <p:cNvSpPr/>
          <p:nvPr/>
        </p:nvSpPr>
        <p:spPr>
          <a:xfrm flipH="1">
            <a:off x="1133424" y="9067800"/>
            <a:ext cx="381001" cy="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46" name="Linie"/>
          <p:cNvSpPr/>
          <p:nvPr/>
        </p:nvSpPr>
        <p:spPr>
          <a:xfrm flipH="1">
            <a:off x="1137234" y="9326339"/>
            <a:ext cx="2339109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47" name="Linie"/>
          <p:cNvSpPr/>
          <p:nvPr/>
        </p:nvSpPr>
        <p:spPr>
          <a:xfrm flipV="1">
            <a:off x="10123145" y="3617132"/>
            <a:ext cx="1" cy="5830343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48" name="Reserve capacity"/>
          <p:cNvSpPr/>
          <p:nvPr/>
        </p:nvSpPr>
        <p:spPr>
          <a:xfrm>
            <a:off x="7494418" y="9135839"/>
            <a:ext cx="1893038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pPr/>
            <a:r>
              <a:t>Reserve capacity</a:t>
            </a:r>
          </a:p>
        </p:txBody>
      </p:sp>
      <p:sp>
        <p:nvSpPr>
          <p:cNvPr id="649" name="Linie"/>
          <p:cNvSpPr/>
          <p:nvPr/>
        </p:nvSpPr>
        <p:spPr>
          <a:xfrm>
            <a:off x="9507959" y="9326339"/>
            <a:ext cx="520491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50" name="Linie"/>
          <p:cNvSpPr/>
          <p:nvPr/>
        </p:nvSpPr>
        <p:spPr>
          <a:xfrm flipH="1">
            <a:off x="6808539" y="9326339"/>
            <a:ext cx="626497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51" name="Merit order  and system load of Barbados’ power supply in 2016…"/>
          <p:cNvSpPr/>
          <p:nvPr/>
        </p:nvSpPr>
        <p:spPr>
          <a:xfrm>
            <a:off x="3592555" y="457200"/>
            <a:ext cx="7177461" cy="66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1800">
                <a:latin typeface="Helvetica"/>
                <a:ea typeface="Helvetica"/>
                <a:cs typeface="Helvetica"/>
                <a:sym typeface="Helvetica"/>
              </a:defRPr>
            </a:pPr>
            <a:r>
              <a:t>Merit order  and system load of Barbados’ power supply in 2016 </a:t>
            </a:r>
          </a:p>
          <a:p>
            <a:pPr>
              <a:defRPr b="1" sz="1800">
                <a:latin typeface="Helvetica"/>
                <a:ea typeface="Helvetica"/>
                <a:cs typeface="Helvetica"/>
                <a:sym typeface="Helvetica"/>
              </a:defRPr>
            </a:pPr>
            <a:r>
              <a:t>plus new 30 MW gas-diesel with best heat rate</a:t>
            </a:r>
          </a:p>
        </p:txBody>
      </p:sp>
      <p:sp>
        <p:nvSpPr>
          <p:cNvPr id="652" name="Rechteck"/>
          <p:cNvSpPr/>
          <p:nvPr/>
        </p:nvSpPr>
        <p:spPr>
          <a:xfrm>
            <a:off x="5270500" y="5672286"/>
            <a:ext cx="1126034" cy="2982764"/>
          </a:xfrm>
          <a:prstGeom prst="rect">
            <a:avLst/>
          </a:prstGeom>
          <a:solidFill>
            <a:schemeClr val="accent1">
              <a:satOff val="-3355"/>
              <a:lumOff val="26614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53" name="High investment cost no business case…"/>
          <p:cNvSpPr/>
          <p:nvPr/>
        </p:nvSpPr>
        <p:spPr>
          <a:xfrm>
            <a:off x="1343931" y="4215251"/>
            <a:ext cx="4458929" cy="121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1800">
                <a:latin typeface="Helvetica"/>
                <a:ea typeface="Helvetica"/>
                <a:cs typeface="Helvetica"/>
                <a:sym typeface="Helvetica"/>
              </a:defRPr>
            </a:pPr>
            <a:r>
              <a:t>High investment cost no business case</a:t>
            </a:r>
          </a:p>
          <a:p>
            <a:pPr>
              <a:defRPr b="1" sz="1800">
                <a:latin typeface="Helvetica"/>
                <a:ea typeface="Helvetica"/>
                <a:cs typeface="Helvetica"/>
                <a:sym typeface="Helvetica"/>
              </a:defRPr>
            </a:pPr>
            <a:r>
              <a:t>2210 hours of full load operation </a:t>
            </a:r>
          </a:p>
          <a:p>
            <a:pPr>
              <a:defRPr b="1" sz="1800">
                <a:latin typeface="Helvetica"/>
                <a:ea typeface="Helvetica"/>
                <a:cs typeface="Helvetica"/>
                <a:sym typeface="Helvetica"/>
              </a:defRPr>
            </a:pPr>
            <a:r>
              <a:t>and 3880 hours of partial load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Linie"/>
          <p:cNvSpPr/>
          <p:nvPr/>
        </p:nvSpPr>
        <p:spPr>
          <a:xfrm>
            <a:off x="1016000" y="8661400"/>
            <a:ext cx="11167400" cy="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56" name="Linie"/>
          <p:cNvSpPr/>
          <p:nvPr/>
        </p:nvSpPr>
        <p:spPr>
          <a:xfrm flipV="1">
            <a:off x="1020623" y="737375"/>
            <a:ext cx="1" cy="8855918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57" name="Rechteck"/>
          <p:cNvSpPr/>
          <p:nvPr/>
        </p:nvSpPr>
        <p:spPr>
          <a:xfrm>
            <a:off x="2159000" y="6030202"/>
            <a:ext cx="1126034" cy="2623335"/>
          </a:xfrm>
          <a:prstGeom prst="rect">
            <a:avLst/>
          </a:prstGeom>
          <a:solidFill>
            <a:schemeClr val="accent4">
              <a:hueOff val="46120"/>
              <a:satOff val="4178"/>
              <a:lumOff val="-1673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58" name="Rechteck"/>
          <p:cNvSpPr/>
          <p:nvPr/>
        </p:nvSpPr>
        <p:spPr>
          <a:xfrm>
            <a:off x="3276600" y="6030202"/>
            <a:ext cx="1126034" cy="2623335"/>
          </a:xfrm>
          <a:prstGeom prst="rect">
            <a:avLst/>
          </a:prstGeom>
          <a:solidFill>
            <a:schemeClr val="accent4">
              <a:hueOff val="46120"/>
              <a:satOff val="4178"/>
              <a:lumOff val="-1673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59" name="Rechteck"/>
          <p:cNvSpPr/>
          <p:nvPr/>
        </p:nvSpPr>
        <p:spPr>
          <a:xfrm>
            <a:off x="4402197" y="5814302"/>
            <a:ext cx="478335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60" name="Rechteck"/>
          <p:cNvSpPr/>
          <p:nvPr/>
        </p:nvSpPr>
        <p:spPr>
          <a:xfrm>
            <a:off x="4884797" y="5814302"/>
            <a:ext cx="478335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61" name="Rechteck"/>
          <p:cNvSpPr/>
          <p:nvPr/>
        </p:nvSpPr>
        <p:spPr>
          <a:xfrm>
            <a:off x="5367397" y="5814302"/>
            <a:ext cx="478335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62" name="Rechteck"/>
          <p:cNvSpPr/>
          <p:nvPr/>
        </p:nvSpPr>
        <p:spPr>
          <a:xfrm>
            <a:off x="5849997" y="5814302"/>
            <a:ext cx="478335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63" name="Rechteck"/>
          <p:cNvSpPr/>
          <p:nvPr/>
        </p:nvSpPr>
        <p:spPr>
          <a:xfrm>
            <a:off x="6327895" y="3596771"/>
            <a:ext cx="757734" cy="5061734"/>
          </a:xfrm>
          <a:prstGeom prst="rect">
            <a:avLst/>
          </a:prstGeom>
          <a:solidFill>
            <a:schemeClr val="accent4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64" name="Rechteck"/>
          <p:cNvSpPr/>
          <p:nvPr/>
        </p:nvSpPr>
        <p:spPr>
          <a:xfrm>
            <a:off x="7077195" y="3596771"/>
            <a:ext cx="757734" cy="5061734"/>
          </a:xfrm>
          <a:prstGeom prst="rect">
            <a:avLst/>
          </a:prstGeom>
          <a:solidFill>
            <a:schemeClr val="accent4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65" name="Rechteck"/>
          <p:cNvSpPr/>
          <p:nvPr/>
        </p:nvSpPr>
        <p:spPr>
          <a:xfrm>
            <a:off x="7831118" y="2714120"/>
            <a:ext cx="757735" cy="5938035"/>
          </a:xfrm>
          <a:prstGeom prst="rect">
            <a:avLst/>
          </a:prstGeom>
          <a:solidFill>
            <a:schemeClr val="accent5">
              <a:hueOff val="-444211"/>
              <a:satOff val="-14915"/>
              <a:lumOff val="22857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66" name="Rechteck"/>
          <p:cNvSpPr/>
          <p:nvPr/>
        </p:nvSpPr>
        <p:spPr>
          <a:xfrm>
            <a:off x="8593118" y="2682483"/>
            <a:ext cx="757735" cy="5976134"/>
          </a:xfrm>
          <a:prstGeom prst="rect">
            <a:avLst/>
          </a:prstGeom>
          <a:solidFill>
            <a:schemeClr val="accent3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67" name="Rechteck"/>
          <p:cNvSpPr/>
          <p:nvPr/>
        </p:nvSpPr>
        <p:spPr>
          <a:xfrm>
            <a:off x="9355118" y="2682483"/>
            <a:ext cx="757735" cy="5976134"/>
          </a:xfrm>
          <a:prstGeom prst="rect">
            <a:avLst/>
          </a:prstGeom>
          <a:solidFill>
            <a:schemeClr val="accent3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68" name="Rechteck"/>
          <p:cNvSpPr/>
          <p:nvPr/>
        </p:nvSpPr>
        <p:spPr>
          <a:xfrm>
            <a:off x="10117039" y="1669266"/>
            <a:ext cx="491035" cy="6992135"/>
          </a:xfrm>
          <a:prstGeom prst="rect">
            <a:avLst/>
          </a:prstGeom>
          <a:solidFill>
            <a:schemeClr val="accent3">
              <a:hueOff val="-333989"/>
              <a:satOff val="3917"/>
              <a:lumOff val="-6666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69" name="Rechteck"/>
          <p:cNvSpPr/>
          <p:nvPr/>
        </p:nvSpPr>
        <p:spPr>
          <a:xfrm>
            <a:off x="10612339" y="1669266"/>
            <a:ext cx="491035" cy="6992135"/>
          </a:xfrm>
          <a:prstGeom prst="rect">
            <a:avLst/>
          </a:prstGeom>
          <a:solidFill>
            <a:schemeClr val="accent3">
              <a:hueOff val="-333989"/>
              <a:satOff val="3917"/>
              <a:lumOff val="-6666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70" name="BBD/kWh"/>
          <p:cNvSpPr/>
          <p:nvPr/>
        </p:nvSpPr>
        <p:spPr>
          <a:xfrm rot="16200000">
            <a:off x="251909" y="1295400"/>
            <a:ext cx="115561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BBD/kWh</a:t>
            </a:r>
          </a:p>
        </p:txBody>
      </p:sp>
      <p:sp>
        <p:nvSpPr>
          <p:cNvPr id="671" name="MW"/>
          <p:cNvSpPr/>
          <p:nvPr/>
        </p:nvSpPr>
        <p:spPr>
          <a:xfrm>
            <a:off x="11519525" y="8674099"/>
            <a:ext cx="520490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MW</a:t>
            </a:r>
          </a:p>
        </p:txBody>
      </p:sp>
      <p:sp>
        <p:nvSpPr>
          <p:cNvPr id="672" name="Linie"/>
          <p:cNvSpPr/>
          <p:nvPr/>
        </p:nvSpPr>
        <p:spPr>
          <a:xfrm>
            <a:off x="2922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73" name="Linie"/>
          <p:cNvSpPr/>
          <p:nvPr/>
        </p:nvSpPr>
        <p:spPr>
          <a:xfrm>
            <a:off x="4827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74" name="Linie"/>
          <p:cNvSpPr/>
          <p:nvPr/>
        </p:nvSpPr>
        <p:spPr>
          <a:xfrm>
            <a:off x="6732865" y="86614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75" name="Linie"/>
          <p:cNvSpPr/>
          <p:nvPr/>
        </p:nvSpPr>
        <p:spPr>
          <a:xfrm>
            <a:off x="8637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76" name="Linie"/>
          <p:cNvSpPr/>
          <p:nvPr/>
        </p:nvSpPr>
        <p:spPr>
          <a:xfrm>
            <a:off x="10542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77" name="50"/>
          <p:cNvSpPr/>
          <p:nvPr/>
        </p:nvSpPr>
        <p:spPr>
          <a:xfrm>
            <a:off x="2754131" y="8739113"/>
            <a:ext cx="312069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50</a:t>
            </a:r>
          </a:p>
        </p:txBody>
      </p:sp>
      <p:sp>
        <p:nvSpPr>
          <p:cNvPr id="678" name="100"/>
          <p:cNvSpPr/>
          <p:nvPr/>
        </p:nvSpPr>
        <p:spPr>
          <a:xfrm>
            <a:off x="46223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100</a:t>
            </a:r>
          </a:p>
        </p:txBody>
      </p:sp>
      <p:sp>
        <p:nvSpPr>
          <p:cNvPr id="679" name="150"/>
          <p:cNvSpPr/>
          <p:nvPr/>
        </p:nvSpPr>
        <p:spPr>
          <a:xfrm>
            <a:off x="65273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150</a:t>
            </a:r>
          </a:p>
        </p:txBody>
      </p:sp>
      <p:sp>
        <p:nvSpPr>
          <p:cNvPr id="680" name="200"/>
          <p:cNvSpPr/>
          <p:nvPr/>
        </p:nvSpPr>
        <p:spPr>
          <a:xfrm>
            <a:off x="84323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200</a:t>
            </a:r>
          </a:p>
        </p:txBody>
      </p:sp>
      <p:sp>
        <p:nvSpPr>
          <p:cNvPr id="681" name="250"/>
          <p:cNvSpPr/>
          <p:nvPr/>
        </p:nvSpPr>
        <p:spPr>
          <a:xfrm>
            <a:off x="103246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250</a:t>
            </a:r>
          </a:p>
        </p:txBody>
      </p:sp>
      <p:sp>
        <p:nvSpPr>
          <p:cNvPr id="682" name="Linie"/>
          <p:cNvSpPr/>
          <p:nvPr/>
        </p:nvSpPr>
        <p:spPr>
          <a:xfrm flipV="1">
            <a:off x="4450457" y="5803135"/>
            <a:ext cx="1" cy="3401418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83" name="Linie"/>
          <p:cNvSpPr/>
          <p:nvPr/>
        </p:nvSpPr>
        <p:spPr>
          <a:xfrm>
            <a:off x="990857" y="5810250"/>
            <a:ext cx="3462320" cy="0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84" name="Linie"/>
          <p:cNvSpPr/>
          <p:nvPr/>
        </p:nvSpPr>
        <p:spPr>
          <a:xfrm flipV="1">
            <a:off x="6736457" y="3591732"/>
            <a:ext cx="1" cy="5830343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85" name="Linie"/>
          <p:cNvSpPr/>
          <p:nvPr/>
        </p:nvSpPr>
        <p:spPr>
          <a:xfrm>
            <a:off x="981758" y="3600450"/>
            <a:ext cx="5744719" cy="0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86" name="Minimum load at night"/>
          <p:cNvSpPr/>
          <p:nvPr/>
        </p:nvSpPr>
        <p:spPr>
          <a:xfrm>
            <a:off x="1570074" y="8877299"/>
            <a:ext cx="2375383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pPr/>
            <a:r>
              <a:t>Minimum load at night</a:t>
            </a:r>
          </a:p>
        </p:txBody>
      </p:sp>
      <p:sp>
        <p:nvSpPr>
          <p:cNvPr id="687" name="Maximum load of the year"/>
          <p:cNvSpPr/>
          <p:nvPr/>
        </p:nvSpPr>
        <p:spPr>
          <a:xfrm>
            <a:off x="3531993" y="9135839"/>
            <a:ext cx="2756688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pPr/>
            <a:r>
              <a:t>Maximum load of the year</a:t>
            </a:r>
          </a:p>
        </p:txBody>
      </p:sp>
      <p:sp>
        <p:nvSpPr>
          <p:cNvPr id="688" name="Linie"/>
          <p:cNvSpPr/>
          <p:nvPr/>
        </p:nvSpPr>
        <p:spPr>
          <a:xfrm>
            <a:off x="4001107" y="9067800"/>
            <a:ext cx="381001" cy="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89" name="Linie"/>
          <p:cNvSpPr/>
          <p:nvPr/>
        </p:nvSpPr>
        <p:spPr>
          <a:xfrm>
            <a:off x="6320299" y="9326339"/>
            <a:ext cx="381001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90" name="Linie"/>
          <p:cNvSpPr/>
          <p:nvPr/>
        </p:nvSpPr>
        <p:spPr>
          <a:xfrm flipH="1">
            <a:off x="1133424" y="9067800"/>
            <a:ext cx="381001" cy="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91" name="Linie"/>
          <p:cNvSpPr/>
          <p:nvPr/>
        </p:nvSpPr>
        <p:spPr>
          <a:xfrm flipH="1">
            <a:off x="1137234" y="9326339"/>
            <a:ext cx="2339109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92" name="Linie"/>
          <p:cNvSpPr/>
          <p:nvPr/>
        </p:nvSpPr>
        <p:spPr>
          <a:xfrm flipV="1">
            <a:off x="10085045" y="3617132"/>
            <a:ext cx="1" cy="5830343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93" name="Reserve capacity"/>
          <p:cNvSpPr/>
          <p:nvPr/>
        </p:nvSpPr>
        <p:spPr>
          <a:xfrm>
            <a:off x="7494418" y="9135839"/>
            <a:ext cx="1893038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pPr/>
            <a:r>
              <a:t>Reserve capacity</a:t>
            </a:r>
          </a:p>
        </p:txBody>
      </p:sp>
      <p:sp>
        <p:nvSpPr>
          <p:cNvPr id="694" name="Linie"/>
          <p:cNvSpPr/>
          <p:nvPr/>
        </p:nvSpPr>
        <p:spPr>
          <a:xfrm>
            <a:off x="9507959" y="9326339"/>
            <a:ext cx="520491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95" name="Linie"/>
          <p:cNvSpPr/>
          <p:nvPr/>
        </p:nvSpPr>
        <p:spPr>
          <a:xfrm flipH="1">
            <a:off x="6808539" y="9326339"/>
            <a:ext cx="626497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696" name="Merit order and system load of Barbados’ power supply plus new 30 MW IPP"/>
          <p:cNvSpPr/>
          <p:nvPr/>
        </p:nvSpPr>
        <p:spPr>
          <a:xfrm>
            <a:off x="2405186" y="596899"/>
            <a:ext cx="8409199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Merit order and system load of Barbados’ power supply plus new 30 MW IPP</a:t>
            </a:r>
          </a:p>
        </p:txBody>
      </p:sp>
      <p:sp>
        <p:nvSpPr>
          <p:cNvPr id="697" name="Rechteck"/>
          <p:cNvSpPr/>
          <p:nvPr/>
        </p:nvSpPr>
        <p:spPr>
          <a:xfrm>
            <a:off x="1033550" y="6277951"/>
            <a:ext cx="1126034" cy="2375586"/>
          </a:xfrm>
          <a:prstGeom prst="rect">
            <a:avLst/>
          </a:prstGeom>
          <a:solidFill>
            <a:schemeClr val="accent6">
              <a:satOff val="24555"/>
              <a:lumOff val="2223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Linie"/>
          <p:cNvSpPr/>
          <p:nvPr/>
        </p:nvSpPr>
        <p:spPr>
          <a:xfrm>
            <a:off x="1016000" y="8661400"/>
            <a:ext cx="11167400" cy="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00" name="Linie"/>
          <p:cNvSpPr/>
          <p:nvPr/>
        </p:nvSpPr>
        <p:spPr>
          <a:xfrm flipV="1">
            <a:off x="1020623" y="737375"/>
            <a:ext cx="1" cy="8855918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01" name="Rechteck"/>
          <p:cNvSpPr/>
          <p:nvPr/>
        </p:nvSpPr>
        <p:spPr>
          <a:xfrm>
            <a:off x="10794319" y="6192177"/>
            <a:ext cx="1126035" cy="2623334"/>
          </a:xfrm>
          <a:prstGeom prst="rect">
            <a:avLst/>
          </a:prstGeom>
          <a:solidFill>
            <a:schemeClr val="accent4">
              <a:hueOff val="46120"/>
              <a:satOff val="4178"/>
              <a:lumOff val="-1673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02" name="Rechteck"/>
          <p:cNvSpPr/>
          <p:nvPr/>
        </p:nvSpPr>
        <p:spPr>
          <a:xfrm>
            <a:off x="10343739" y="6154077"/>
            <a:ext cx="1126035" cy="2623334"/>
          </a:xfrm>
          <a:prstGeom prst="rect">
            <a:avLst/>
          </a:prstGeom>
          <a:solidFill>
            <a:schemeClr val="accent4">
              <a:hueOff val="46120"/>
              <a:satOff val="4178"/>
              <a:lumOff val="-1673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03" name="Rechteck"/>
          <p:cNvSpPr/>
          <p:nvPr/>
        </p:nvSpPr>
        <p:spPr>
          <a:xfrm>
            <a:off x="11633042" y="5922252"/>
            <a:ext cx="478335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04" name="Rechteck"/>
          <p:cNvSpPr/>
          <p:nvPr/>
        </p:nvSpPr>
        <p:spPr>
          <a:xfrm>
            <a:off x="12397681" y="5674602"/>
            <a:ext cx="478334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05" name="Rechteck"/>
          <p:cNvSpPr/>
          <p:nvPr/>
        </p:nvSpPr>
        <p:spPr>
          <a:xfrm>
            <a:off x="12017337" y="5599916"/>
            <a:ext cx="478335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06" name="Rechteck"/>
          <p:cNvSpPr/>
          <p:nvPr/>
        </p:nvSpPr>
        <p:spPr>
          <a:xfrm>
            <a:off x="11806297" y="5674602"/>
            <a:ext cx="478335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07" name="Rechteck"/>
          <p:cNvSpPr/>
          <p:nvPr/>
        </p:nvSpPr>
        <p:spPr>
          <a:xfrm>
            <a:off x="2162295" y="3596771"/>
            <a:ext cx="757734" cy="5061734"/>
          </a:xfrm>
          <a:prstGeom prst="rect">
            <a:avLst/>
          </a:prstGeom>
          <a:solidFill>
            <a:schemeClr val="accent4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08" name="Rechteck"/>
          <p:cNvSpPr/>
          <p:nvPr/>
        </p:nvSpPr>
        <p:spPr>
          <a:xfrm>
            <a:off x="2924295" y="3596771"/>
            <a:ext cx="757734" cy="5061734"/>
          </a:xfrm>
          <a:prstGeom prst="rect">
            <a:avLst/>
          </a:prstGeom>
          <a:solidFill>
            <a:schemeClr val="accent4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09" name="Rechteck"/>
          <p:cNvSpPr/>
          <p:nvPr/>
        </p:nvSpPr>
        <p:spPr>
          <a:xfrm>
            <a:off x="3690918" y="2714120"/>
            <a:ext cx="757735" cy="5938035"/>
          </a:xfrm>
          <a:prstGeom prst="rect">
            <a:avLst/>
          </a:prstGeom>
          <a:solidFill>
            <a:schemeClr val="accent5">
              <a:hueOff val="-444211"/>
              <a:satOff val="-14915"/>
              <a:lumOff val="22857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10" name="Rechteck"/>
          <p:cNvSpPr/>
          <p:nvPr/>
        </p:nvSpPr>
        <p:spPr>
          <a:xfrm>
            <a:off x="4452918" y="2682483"/>
            <a:ext cx="757735" cy="5976134"/>
          </a:xfrm>
          <a:prstGeom prst="rect">
            <a:avLst/>
          </a:prstGeom>
          <a:solidFill>
            <a:schemeClr val="accent3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11" name="Rechteck"/>
          <p:cNvSpPr/>
          <p:nvPr/>
        </p:nvSpPr>
        <p:spPr>
          <a:xfrm>
            <a:off x="5214918" y="2682483"/>
            <a:ext cx="757735" cy="5976134"/>
          </a:xfrm>
          <a:prstGeom prst="rect">
            <a:avLst/>
          </a:prstGeom>
          <a:solidFill>
            <a:schemeClr val="accent3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12" name="Rechteck"/>
          <p:cNvSpPr/>
          <p:nvPr/>
        </p:nvSpPr>
        <p:spPr>
          <a:xfrm>
            <a:off x="5976839" y="1669266"/>
            <a:ext cx="491035" cy="6992135"/>
          </a:xfrm>
          <a:prstGeom prst="rect">
            <a:avLst/>
          </a:prstGeom>
          <a:solidFill>
            <a:schemeClr val="accent3">
              <a:hueOff val="-333989"/>
              <a:satOff val="3917"/>
              <a:lumOff val="-6666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13" name="Rechteck"/>
          <p:cNvSpPr/>
          <p:nvPr/>
        </p:nvSpPr>
        <p:spPr>
          <a:xfrm>
            <a:off x="6472139" y="1669266"/>
            <a:ext cx="491035" cy="6992135"/>
          </a:xfrm>
          <a:prstGeom prst="rect">
            <a:avLst/>
          </a:prstGeom>
          <a:solidFill>
            <a:schemeClr val="accent3">
              <a:hueOff val="-333989"/>
              <a:satOff val="3917"/>
              <a:lumOff val="-6666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14" name="BBD/kWh"/>
          <p:cNvSpPr/>
          <p:nvPr/>
        </p:nvSpPr>
        <p:spPr>
          <a:xfrm rot="16200000">
            <a:off x="251909" y="1295400"/>
            <a:ext cx="115561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BBD/kWh</a:t>
            </a:r>
          </a:p>
        </p:txBody>
      </p:sp>
      <p:sp>
        <p:nvSpPr>
          <p:cNvPr id="715" name="MW"/>
          <p:cNvSpPr/>
          <p:nvPr/>
        </p:nvSpPr>
        <p:spPr>
          <a:xfrm>
            <a:off x="11519525" y="8674099"/>
            <a:ext cx="520490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MW</a:t>
            </a:r>
          </a:p>
        </p:txBody>
      </p:sp>
      <p:sp>
        <p:nvSpPr>
          <p:cNvPr id="716" name="Linie"/>
          <p:cNvSpPr/>
          <p:nvPr/>
        </p:nvSpPr>
        <p:spPr>
          <a:xfrm>
            <a:off x="2922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17" name="Linie"/>
          <p:cNvSpPr/>
          <p:nvPr/>
        </p:nvSpPr>
        <p:spPr>
          <a:xfrm>
            <a:off x="4827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18" name="Linie"/>
          <p:cNvSpPr/>
          <p:nvPr/>
        </p:nvSpPr>
        <p:spPr>
          <a:xfrm>
            <a:off x="6732865" y="86614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19" name="Linie"/>
          <p:cNvSpPr/>
          <p:nvPr/>
        </p:nvSpPr>
        <p:spPr>
          <a:xfrm>
            <a:off x="8637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20" name="Linie"/>
          <p:cNvSpPr/>
          <p:nvPr/>
        </p:nvSpPr>
        <p:spPr>
          <a:xfrm>
            <a:off x="10542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21" name="50"/>
          <p:cNvSpPr/>
          <p:nvPr/>
        </p:nvSpPr>
        <p:spPr>
          <a:xfrm>
            <a:off x="2754131" y="8739113"/>
            <a:ext cx="312069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50</a:t>
            </a:r>
          </a:p>
        </p:txBody>
      </p:sp>
      <p:sp>
        <p:nvSpPr>
          <p:cNvPr id="722" name="100"/>
          <p:cNvSpPr/>
          <p:nvPr/>
        </p:nvSpPr>
        <p:spPr>
          <a:xfrm>
            <a:off x="46223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100</a:t>
            </a:r>
          </a:p>
        </p:txBody>
      </p:sp>
      <p:sp>
        <p:nvSpPr>
          <p:cNvPr id="723" name="150"/>
          <p:cNvSpPr/>
          <p:nvPr/>
        </p:nvSpPr>
        <p:spPr>
          <a:xfrm>
            <a:off x="65273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150</a:t>
            </a:r>
          </a:p>
        </p:txBody>
      </p:sp>
      <p:sp>
        <p:nvSpPr>
          <p:cNvPr id="724" name="200"/>
          <p:cNvSpPr/>
          <p:nvPr/>
        </p:nvSpPr>
        <p:spPr>
          <a:xfrm>
            <a:off x="84323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200</a:t>
            </a:r>
          </a:p>
        </p:txBody>
      </p:sp>
      <p:sp>
        <p:nvSpPr>
          <p:cNvPr id="725" name="250"/>
          <p:cNvSpPr/>
          <p:nvPr/>
        </p:nvSpPr>
        <p:spPr>
          <a:xfrm>
            <a:off x="103246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250</a:t>
            </a:r>
          </a:p>
        </p:txBody>
      </p:sp>
      <p:sp>
        <p:nvSpPr>
          <p:cNvPr id="726" name="Linie"/>
          <p:cNvSpPr/>
          <p:nvPr/>
        </p:nvSpPr>
        <p:spPr>
          <a:xfrm flipV="1">
            <a:off x="4450457" y="5803135"/>
            <a:ext cx="1" cy="3401418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27" name="Linie"/>
          <p:cNvSpPr/>
          <p:nvPr/>
        </p:nvSpPr>
        <p:spPr>
          <a:xfrm>
            <a:off x="990857" y="2711450"/>
            <a:ext cx="3462320" cy="0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28" name="Linie"/>
          <p:cNvSpPr/>
          <p:nvPr/>
        </p:nvSpPr>
        <p:spPr>
          <a:xfrm flipV="1">
            <a:off x="6736457" y="3591732"/>
            <a:ext cx="1" cy="5830343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29" name="Linie"/>
          <p:cNvSpPr/>
          <p:nvPr/>
        </p:nvSpPr>
        <p:spPr>
          <a:xfrm>
            <a:off x="981758" y="1670050"/>
            <a:ext cx="5744719" cy="0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30" name="Minimum load at night"/>
          <p:cNvSpPr/>
          <p:nvPr/>
        </p:nvSpPr>
        <p:spPr>
          <a:xfrm>
            <a:off x="1570074" y="8877299"/>
            <a:ext cx="2375383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pPr/>
            <a:r>
              <a:t>Minimum load at night</a:t>
            </a:r>
          </a:p>
        </p:txBody>
      </p:sp>
      <p:sp>
        <p:nvSpPr>
          <p:cNvPr id="731" name="Maximum load of the year"/>
          <p:cNvSpPr/>
          <p:nvPr/>
        </p:nvSpPr>
        <p:spPr>
          <a:xfrm>
            <a:off x="3531993" y="9135839"/>
            <a:ext cx="2756688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pPr/>
            <a:r>
              <a:t>Maximum load of the year</a:t>
            </a:r>
          </a:p>
        </p:txBody>
      </p:sp>
      <p:sp>
        <p:nvSpPr>
          <p:cNvPr id="732" name="Linie"/>
          <p:cNvSpPr/>
          <p:nvPr/>
        </p:nvSpPr>
        <p:spPr>
          <a:xfrm>
            <a:off x="4001107" y="9067800"/>
            <a:ext cx="381001" cy="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33" name="Linie"/>
          <p:cNvSpPr/>
          <p:nvPr/>
        </p:nvSpPr>
        <p:spPr>
          <a:xfrm>
            <a:off x="6320299" y="9326339"/>
            <a:ext cx="381001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34" name="Linie"/>
          <p:cNvSpPr/>
          <p:nvPr/>
        </p:nvSpPr>
        <p:spPr>
          <a:xfrm flipH="1">
            <a:off x="1133424" y="9067800"/>
            <a:ext cx="381001" cy="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35" name="Linie"/>
          <p:cNvSpPr/>
          <p:nvPr/>
        </p:nvSpPr>
        <p:spPr>
          <a:xfrm flipH="1">
            <a:off x="1137234" y="9326339"/>
            <a:ext cx="2339109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36" name="Linie"/>
          <p:cNvSpPr/>
          <p:nvPr/>
        </p:nvSpPr>
        <p:spPr>
          <a:xfrm flipV="1">
            <a:off x="10085045" y="3617132"/>
            <a:ext cx="1" cy="5830343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37" name="Reserve capacity"/>
          <p:cNvSpPr/>
          <p:nvPr/>
        </p:nvSpPr>
        <p:spPr>
          <a:xfrm>
            <a:off x="7494418" y="9135839"/>
            <a:ext cx="1893038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pPr/>
            <a:r>
              <a:t>Reserve capacity</a:t>
            </a:r>
          </a:p>
        </p:txBody>
      </p:sp>
      <p:sp>
        <p:nvSpPr>
          <p:cNvPr id="738" name="Linie"/>
          <p:cNvSpPr/>
          <p:nvPr/>
        </p:nvSpPr>
        <p:spPr>
          <a:xfrm>
            <a:off x="9507959" y="9326339"/>
            <a:ext cx="520491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39" name="Linie"/>
          <p:cNvSpPr/>
          <p:nvPr/>
        </p:nvSpPr>
        <p:spPr>
          <a:xfrm flipH="1">
            <a:off x="6808539" y="9326339"/>
            <a:ext cx="626497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40" name="Merit order and system load of Barbados’ power supply plus new 30 MW IPP"/>
          <p:cNvSpPr/>
          <p:nvPr/>
        </p:nvSpPr>
        <p:spPr>
          <a:xfrm>
            <a:off x="2405186" y="596899"/>
            <a:ext cx="8409199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Merit order and system load of Barbados’ power supply plus new 30 MW IPP</a:t>
            </a:r>
          </a:p>
        </p:txBody>
      </p:sp>
      <p:sp>
        <p:nvSpPr>
          <p:cNvPr id="741" name="Rechteck"/>
          <p:cNvSpPr/>
          <p:nvPr/>
        </p:nvSpPr>
        <p:spPr>
          <a:xfrm>
            <a:off x="1033550" y="6277951"/>
            <a:ext cx="1126034" cy="2375586"/>
          </a:xfrm>
          <a:prstGeom prst="rect">
            <a:avLst/>
          </a:prstGeom>
          <a:solidFill>
            <a:schemeClr val="accent6">
              <a:satOff val="24555"/>
              <a:lumOff val="2223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Linie"/>
          <p:cNvSpPr/>
          <p:nvPr/>
        </p:nvSpPr>
        <p:spPr>
          <a:xfrm>
            <a:off x="1016000" y="8661400"/>
            <a:ext cx="11167400" cy="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44" name="Linie"/>
          <p:cNvSpPr/>
          <p:nvPr/>
        </p:nvSpPr>
        <p:spPr>
          <a:xfrm flipV="1">
            <a:off x="1020623" y="737375"/>
            <a:ext cx="1" cy="8855918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45" name="Rechteck"/>
          <p:cNvSpPr/>
          <p:nvPr/>
        </p:nvSpPr>
        <p:spPr>
          <a:xfrm>
            <a:off x="3289300" y="6030202"/>
            <a:ext cx="1126034" cy="2623335"/>
          </a:xfrm>
          <a:prstGeom prst="rect">
            <a:avLst/>
          </a:prstGeom>
          <a:solidFill>
            <a:schemeClr val="accent4">
              <a:hueOff val="46120"/>
              <a:satOff val="4178"/>
              <a:lumOff val="-1673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46" name="Rechteck"/>
          <p:cNvSpPr/>
          <p:nvPr/>
        </p:nvSpPr>
        <p:spPr>
          <a:xfrm>
            <a:off x="4406900" y="6030202"/>
            <a:ext cx="1126034" cy="2623335"/>
          </a:xfrm>
          <a:prstGeom prst="rect">
            <a:avLst/>
          </a:prstGeom>
          <a:solidFill>
            <a:schemeClr val="accent4">
              <a:hueOff val="46120"/>
              <a:satOff val="4178"/>
              <a:lumOff val="-1673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47" name="Rechteck"/>
          <p:cNvSpPr/>
          <p:nvPr/>
        </p:nvSpPr>
        <p:spPr>
          <a:xfrm>
            <a:off x="5532497" y="5814302"/>
            <a:ext cx="478335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48" name="Rechteck"/>
          <p:cNvSpPr/>
          <p:nvPr/>
        </p:nvSpPr>
        <p:spPr>
          <a:xfrm>
            <a:off x="6015097" y="5814302"/>
            <a:ext cx="478335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49" name="Rechteck"/>
          <p:cNvSpPr/>
          <p:nvPr/>
        </p:nvSpPr>
        <p:spPr>
          <a:xfrm>
            <a:off x="6497697" y="5814302"/>
            <a:ext cx="478335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50" name="Rechteck"/>
          <p:cNvSpPr/>
          <p:nvPr/>
        </p:nvSpPr>
        <p:spPr>
          <a:xfrm>
            <a:off x="6980297" y="5814302"/>
            <a:ext cx="478335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51" name="Rechteck"/>
          <p:cNvSpPr/>
          <p:nvPr/>
        </p:nvSpPr>
        <p:spPr>
          <a:xfrm>
            <a:off x="7458195" y="3596771"/>
            <a:ext cx="757734" cy="5061734"/>
          </a:xfrm>
          <a:prstGeom prst="rect">
            <a:avLst/>
          </a:prstGeom>
          <a:solidFill>
            <a:schemeClr val="accent4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52" name="Rechteck"/>
          <p:cNvSpPr/>
          <p:nvPr/>
        </p:nvSpPr>
        <p:spPr>
          <a:xfrm>
            <a:off x="8207495" y="3596771"/>
            <a:ext cx="757734" cy="5061734"/>
          </a:xfrm>
          <a:prstGeom prst="rect">
            <a:avLst/>
          </a:prstGeom>
          <a:solidFill>
            <a:schemeClr val="accent4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53" name="Rechteck"/>
          <p:cNvSpPr/>
          <p:nvPr/>
        </p:nvSpPr>
        <p:spPr>
          <a:xfrm>
            <a:off x="8961418" y="2714120"/>
            <a:ext cx="757735" cy="5938035"/>
          </a:xfrm>
          <a:prstGeom prst="rect">
            <a:avLst/>
          </a:prstGeom>
          <a:solidFill>
            <a:schemeClr val="accent5">
              <a:hueOff val="-444211"/>
              <a:satOff val="-14915"/>
              <a:lumOff val="22857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54" name="Rechteck"/>
          <p:cNvSpPr/>
          <p:nvPr/>
        </p:nvSpPr>
        <p:spPr>
          <a:xfrm>
            <a:off x="9723418" y="2682483"/>
            <a:ext cx="757735" cy="5976134"/>
          </a:xfrm>
          <a:prstGeom prst="rect">
            <a:avLst/>
          </a:prstGeom>
          <a:solidFill>
            <a:schemeClr val="accent3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55" name="Rechteck"/>
          <p:cNvSpPr/>
          <p:nvPr/>
        </p:nvSpPr>
        <p:spPr>
          <a:xfrm>
            <a:off x="10485418" y="2682483"/>
            <a:ext cx="757735" cy="5976134"/>
          </a:xfrm>
          <a:prstGeom prst="rect">
            <a:avLst/>
          </a:prstGeom>
          <a:solidFill>
            <a:schemeClr val="accent3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56" name="Rechteck"/>
          <p:cNvSpPr/>
          <p:nvPr/>
        </p:nvSpPr>
        <p:spPr>
          <a:xfrm>
            <a:off x="11247339" y="1669266"/>
            <a:ext cx="491035" cy="6992135"/>
          </a:xfrm>
          <a:prstGeom prst="rect">
            <a:avLst/>
          </a:prstGeom>
          <a:solidFill>
            <a:schemeClr val="accent3">
              <a:hueOff val="-333989"/>
              <a:satOff val="3917"/>
              <a:lumOff val="-6666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57" name="Rechteck"/>
          <p:cNvSpPr/>
          <p:nvPr/>
        </p:nvSpPr>
        <p:spPr>
          <a:xfrm>
            <a:off x="11742639" y="1669266"/>
            <a:ext cx="491035" cy="6992135"/>
          </a:xfrm>
          <a:prstGeom prst="rect">
            <a:avLst/>
          </a:prstGeom>
          <a:solidFill>
            <a:schemeClr val="accent3">
              <a:hueOff val="-333989"/>
              <a:satOff val="3917"/>
              <a:lumOff val="-6666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58" name="BBD/kWh"/>
          <p:cNvSpPr/>
          <p:nvPr/>
        </p:nvSpPr>
        <p:spPr>
          <a:xfrm rot="16200000">
            <a:off x="251909" y="1295400"/>
            <a:ext cx="115561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BBD/kWh</a:t>
            </a:r>
          </a:p>
        </p:txBody>
      </p:sp>
      <p:sp>
        <p:nvSpPr>
          <p:cNvPr id="759" name="MW"/>
          <p:cNvSpPr/>
          <p:nvPr/>
        </p:nvSpPr>
        <p:spPr>
          <a:xfrm>
            <a:off x="11519525" y="8674099"/>
            <a:ext cx="520490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MW</a:t>
            </a:r>
          </a:p>
        </p:txBody>
      </p:sp>
      <p:sp>
        <p:nvSpPr>
          <p:cNvPr id="760" name="Linie"/>
          <p:cNvSpPr/>
          <p:nvPr/>
        </p:nvSpPr>
        <p:spPr>
          <a:xfrm>
            <a:off x="2922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61" name="Linie"/>
          <p:cNvSpPr/>
          <p:nvPr/>
        </p:nvSpPr>
        <p:spPr>
          <a:xfrm>
            <a:off x="4827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62" name="Linie"/>
          <p:cNvSpPr/>
          <p:nvPr/>
        </p:nvSpPr>
        <p:spPr>
          <a:xfrm>
            <a:off x="6732865" y="86614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63" name="Linie"/>
          <p:cNvSpPr/>
          <p:nvPr/>
        </p:nvSpPr>
        <p:spPr>
          <a:xfrm>
            <a:off x="8637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64" name="Linie"/>
          <p:cNvSpPr/>
          <p:nvPr/>
        </p:nvSpPr>
        <p:spPr>
          <a:xfrm>
            <a:off x="10542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65" name="50"/>
          <p:cNvSpPr/>
          <p:nvPr/>
        </p:nvSpPr>
        <p:spPr>
          <a:xfrm>
            <a:off x="2754131" y="8739113"/>
            <a:ext cx="312069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50</a:t>
            </a:r>
          </a:p>
        </p:txBody>
      </p:sp>
      <p:sp>
        <p:nvSpPr>
          <p:cNvPr id="766" name="100"/>
          <p:cNvSpPr/>
          <p:nvPr/>
        </p:nvSpPr>
        <p:spPr>
          <a:xfrm>
            <a:off x="46223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100</a:t>
            </a:r>
          </a:p>
        </p:txBody>
      </p:sp>
      <p:sp>
        <p:nvSpPr>
          <p:cNvPr id="767" name="150"/>
          <p:cNvSpPr/>
          <p:nvPr/>
        </p:nvSpPr>
        <p:spPr>
          <a:xfrm>
            <a:off x="65273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150</a:t>
            </a:r>
          </a:p>
        </p:txBody>
      </p:sp>
      <p:sp>
        <p:nvSpPr>
          <p:cNvPr id="768" name="200"/>
          <p:cNvSpPr/>
          <p:nvPr/>
        </p:nvSpPr>
        <p:spPr>
          <a:xfrm>
            <a:off x="84323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200</a:t>
            </a:r>
          </a:p>
        </p:txBody>
      </p:sp>
      <p:sp>
        <p:nvSpPr>
          <p:cNvPr id="769" name="250"/>
          <p:cNvSpPr/>
          <p:nvPr/>
        </p:nvSpPr>
        <p:spPr>
          <a:xfrm>
            <a:off x="103246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250</a:t>
            </a:r>
          </a:p>
        </p:txBody>
      </p:sp>
      <p:sp>
        <p:nvSpPr>
          <p:cNvPr id="770" name="Linie"/>
          <p:cNvSpPr/>
          <p:nvPr/>
        </p:nvSpPr>
        <p:spPr>
          <a:xfrm flipV="1">
            <a:off x="4450457" y="6046420"/>
            <a:ext cx="1" cy="3170833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71" name="Linie"/>
          <p:cNvSpPr/>
          <p:nvPr/>
        </p:nvSpPr>
        <p:spPr>
          <a:xfrm>
            <a:off x="990857" y="6026150"/>
            <a:ext cx="3462320" cy="0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72" name="Linie"/>
          <p:cNvSpPr/>
          <p:nvPr/>
        </p:nvSpPr>
        <p:spPr>
          <a:xfrm flipV="1">
            <a:off x="6736457" y="5816198"/>
            <a:ext cx="1" cy="3580477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73" name="Linie"/>
          <p:cNvSpPr/>
          <p:nvPr/>
        </p:nvSpPr>
        <p:spPr>
          <a:xfrm>
            <a:off x="981758" y="5822950"/>
            <a:ext cx="5744719" cy="0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74" name="Minimum load at night"/>
          <p:cNvSpPr/>
          <p:nvPr/>
        </p:nvSpPr>
        <p:spPr>
          <a:xfrm>
            <a:off x="1570074" y="8877299"/>
            <a:ext cx="2375383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pPr/>
            <a:r>
              <a:t>Minimum load at night</a:t>
            </a:r>
          </a:p>
        </p:txBody>
      </p:sp>
      <p:sp>
        <p:nvSpPr>
          <p:cNvPr id="775" name="Maximum load of the year"/>
          <p:cNvSpPr/>
          <p:nvPr/>
        </p:nvSpPr>
        <p:spPr>
          <a:xfrm>
            <a:off x="3531993" y="9135839"/>
            <a:ext cx="2756688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pPr/>
            <a:r>
              <a:t>Maximum load of the year</a:t>
            </a:r>
          </a:p>
        </p:txBody>
      </p:sp>
      <p:sp>
        <p:nvSpPr>
          <p:cNvPr id="776" name="Linie"/>
          <p:cNvSpPr/>
          <p:nvPr/>
        </p:nvSpPr>
        <p:spPr>
          <a:xfrm>
            <a:off x="4001107" y="9067800"/>
            <a:ext cx="381001" cy="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77" name="Linie"/>
          <p:cNvSpPr/>
          <p:nvPr/>
        </p:nvSpPr>
        <p:spPr>
          <a:xfrm>
            <a:off x="6320299" y="9326339"/>
            <a:ext cx="381001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78" name="Linie"/>
          <p:cNvSpPr/>
          <p:nvPr/>
        </p:nvSpPr>
        <p:spPr>
          <a:xfrm flipH="1">
            <a:off x="1133424" y="9067800"/>
            <a:ext cx="381001" cy="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79" name="Linie"/>
          <p:cNvSpPr/>
          <p:nvPr/>
        </p:nvSpPr>
        <p:spPr>
          <a:xfrm flipH="1">
            <a:off x="1137234" y="9326339"/>
            <a:ext cx="2339109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80" name="Linie"/>
          <p:cNvSpPr/>
          <p:nvPr/>
        </p:nvSpPr>
        <p:spPr>
          <a:xfrm flipV="1">
            <a:off x="10085045" y="3617132"/>
            <a:ext cx="1" cy="5830343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81" name="Reserve capacity"/>
          <p:cNvSpPr/>
          <p:nvPr/>
        </p:nvSpPr>
        <p:spPr>
          <a:xfrm>
            <a:off x="7494418" y="9135839"/>
            <a:ext cx="1893038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pPr/>
            <a:r>
              <a:t>Reserve capacity</a:t>
            </a:r>
          </a:p>
        </p:txBody>
      </p:sp>
      <p:sp>
        <p:nvSpPr>
          <p:cNvPr id="782" name="Linie"/>
          <p:cNvSpPr/>
          <p:nvPr/>
        </p:nvSpPr>
        <p:spPr>
          <a:xfrm>
            <a:off x="9507959" y="9326339"/>
            <a:ext cx="520491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83" name="Linie"/>
          <p:cNvSpPr/>
          <p:nvPr/>
        </p:nvSpPr>
        <p:spPr>
          <a:xfrm flipH="1">
            <a:off x="6808539" y="9326339"/>
            <a:ext cx="626497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84" name="Merit order and system load of Barbados’ power supply plus two new 30 MW IPPs"/>
          <p:cNvSpPr/>
          <p:nvPr/>
        </p:nvSpPr>
        <p:spPr>
          <a:xfrm>
            <a:off x="2113074" y="596899"/>
            <a:ext cx="8993424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Merit order and system load of Barbados’ power supply plus two new 30 MW IPPs</a:t>
            </a:r>
          </a:p>
        </p:txBody>
      </p:sp>
      <p:sp>
        <p:nvSpPr>
          <p:cNvPr id="785" name="Rechteck"/>
          <p:cNvSpPr/>
          <p:nvPr/>
        </p:nvSpPr>
        <p:spPr>
          <a:xfrm>
            <a:off x="2163850" y="6277951"/>
            <a:ext cx="1126035" cy="2375586"/>
          </a:xfrm>
          <a:prstGeom prst="rect">
            <a:avLst/>
          </a:prstGeom>
          <a:solidFill>
            <a:schemeClr val="accent6">
              <a:satOff val="24555"/>
              <a:lumOff val="2223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86" name="Rechteck"/>
          <p:cNvSpPr/>
          <p:nvPr/>
        </p:nvSpPr>
        <p:spPr>
          <a:xfrm>
            <a:off x="1024483" y="6281077"/>
            <a:ext cx="1126034" cy="2375586"/>
          </a:xfrm>
          <a:prstGeom prst="rect">
            <a:avLst/>
          </a:prstGeom>
          <a:solidFill>
            <a:schemeClr val="accent6">
              <a:lumOff val="-8741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Demand"/>
          <p:cNvSpPr/>
          <p:nvPr/>
        </p:nvSpPr>
        <p:spPr>
          <a:xfrm>
            <a:off x="8521700" y="4101306"/>
            <a:ext cx="1270000" cy="1270001"/>
          </a:xfrm>
          <a:prstGeom prst="roundRect">
            <a:avLst>
              <a:gd name="adj" fmla="val 19436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Demand</a:t>
            </a:r>
          </a:p>
        </p:txBody>
      </p:sp>
      <p:sp>
        <p:nvSpPr>
          <p:cNvPr id="139" name="Transmission"/>
          <p:cNvSpPr/>
          <p:nvPr/>
        </p:nvSpPr>
        <p:spPr>
          <a:xfrm>
            <a:off x="4279900" y="41013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Transmission</a:t>
            </a:r>
          </a:p>
        </p:txBody>
      </p:sp>
      <p:sp>
        <p:nvSpPr>
          <p:cNvPr id="140" name="Distribution"/>
          <p:cNvSpPr/>
          <p:nvPr/>
        </p:nvSpPr>
        <p:spPr>
          <a:xfrm>
            <a:off x="6045200" y="41013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Distribution</a:t>
            </a:r>
          </a:p>
        </p:txBody>
      </p:sp>
      <p:sp>
        <p:nvSpPr>
          <p:cNvPr id="141" name="Conventional Generation"/>
          <p:cNvSpPr/>
          <p:nvPr/>
        </p:nvSpPr>
        <p:spPr>
          <a:xfrm>
            <a:off x="2514600" y="3236912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Conventional Generation</a:t>
            </a:r>
          </a:p>
        </p:txBody>
      </p:sp>
      <p:sp>
        <p:nvSpPr>
          <p:cNvPr id="142" name="System control…"/>
          <p:cNvSpPr/>
          <p:nvPr/>
        </p:nvSpPr>
        <p:spPr>
          <a:xfrm>
            <a:off x="4279900" y="23995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System control</a:t>
            </a:r>
          </a:p>
          <a:p>
            <a:pPr marL="148166" indent="-148166" algn="l">
              <a:buSzPct val="75000"/>
              <a:buChar char="-"/>
              <a:defRPr sz="1200"/>
            </a:pPr>
            <a:r>
              <a:t>Dispatch</a:t>
            </a:r>
          </a:p>
          <a:p>
            <a:pPr marL="148166" indent="-148166" algn="l">
              <a:buSzPct val="75000"/>
              <a:buChar char="-"/>
              <a:defRPr sz="1200"/>
            </a:pPr>
            <a:r>
              <a:t>Grid stability</a:t>
            </a:r>
          </a:p>
        </p:txBody>
      </p:sp>
      <p:sp>
        <p:nvSpPr>
          <p:cNvPr id="143" name="Linie"/>
          <p:cNvSpPr/>
          <p:nvPr/>
        </p:nvSpPr>
        <p:spPr>
          <a:xfrm>
            <a:off x="7331152" y="4736306"/>
            <a:ext cx="1204368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44" name="Linie"/>
          <p:cNvSpPr/>
          <p:nvPr/>
        </p:nvSpPr>
        <p:spPr>
          <a:xfrm>
            <a:off x="5550966" y="4736306"/>
            <a:ext cx="486804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45" name="Linie"/>
          <p:cNvSpPr/>
          <p:nvPr/>
        </p:nvSpPr>
        <p:spPr>
          <a:xfrm flipV="1">
            <a:off x="3779876" y="4771380"/>
            <a:ext cx="475732" cy="82932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46" name="Abgerundetes Rechteck"/>
          <p:cNvSpPr/>
          <p:nvPr/>
        </p:nvSpPr>
        <p:spPr>
          <a:xfrm>
            <a:off x="1170533" y="2193478"/>
            <a:ext cx="6600726" cy="4247437"/>
          </a:xfrm>
          <a:prstGeom prst="roundRect">
            <a:avLst>
              <a:gd name="adj" fmla="val 9681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47" name="Linie"/>
          <p:cNvSpPr/>
          <p:nvPr/>
        </p:nvSpPr>
        <p:spPr>
          <a:xfrm>
            <a:off x="5555245" y="3062682"/>
            <a:ext cx="1196507" cy="1051995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48" name="Linie"/>
          <p:cNvSpPr/>
          <p:nvPr/>
        </p:nvSpPr>
        <p:spPr>
          <a:xfrm>
            <a:off x="4914900" y="3686942"/>
            <a:ext cx="0" cy="457303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49" name="Integrated Monopoly…"/>
          <p:cNvSpPr/>
          <p:nvPr/>
        </p:nvSpPr>
        <p:spPr>
          <a:xfrm>
            <a:off x="3241172" y="1337837"/>
            <a:ext cx="20012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Integrated Monopoly</a:t>
            </a:r>
          </a:p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with own Renewables </a:t>
            </a:r>
          </a:p>
        </p:txBody>
      </p:sp>
      <p:sp>
        <p:nvSpPr>
          <p:cNvPr id="150" name="Renewable Generation"/>
          <p:cNvSpPr/>
          <p:nvPr/>
        </p:nvSpPr>
        <p:spPr>
          <a:xfrm>
            <a:off x="2514600" y="4965700"/>
            <a:ext cx="1270000" cy="1270000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Renewable Generation</a:t>
            </a:r>
          </a:p>
        </p:txBody>
      </p:sp>
      <p:sp>
        <p:nvSpPr>
          <p:cNvPr id="151" name="Linie"/>
          <p:cNvSpPr/>
          <p:nvPr/>
        </p:nvSpPr>
        <p:spPr>
          <a:xfrm>
            <a:off x="3780346" y="3884345"/>
            <a:ext cx="496760" cy="77253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52" name="Linie"/>
          <p:cNvSpPr/>
          <p:nvPr/>
        </p:nvSpPr>
        <p:spPr>
          <a:xfrm>
            <a:off x="2390852" y="8051006"/>
            <a:ext cx="1204368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53" name="Power flow"/>
          <p:cNvSpPr/>
          <p:nvPr/>
        </p:nvSpPr>
        <p:spPr>
          <a:xfrm>
            <a:off x="3715407" y="7892256"/>
            <a:ext cx="1052786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Power flow</a:t>
            </a:r>
          </a:p>
        </p:txBody>
      </p:sp>
      <p:sp>
        <p:nvSpPr>
          <p:cNvPr id="154" name="Linie"/>
          <p:cNvSpPr/>
          <p:nvPr/>
        </p:nvSpPr>
        <p:spPr>
          <a:xfrm>
            <a:off x="2425649" y="8424093"/>
            <a:ext cx="1052786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55" name="Control flow"/>
          <p:cNvSpPr/>
          <p:nvPr/>
        </p:nvSpPr>
        <p:spPr>
          <a:xfrm>
            <a:off x="3666182" y="8265343"/>
            <a:ext cx="1151236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Control flow</a:t>
            </a:r>
          </a:p>
        </p:txBody>
      </p:sp>
      <p:sp>
        <p:nvSpPr>
          <p:cNvPr id="156" name="Rechteck"/>
          <p:cNvSpPr/>
          <p:nvPr/>
        </p:nvSpPr>
        <p:spPr>
          <a:xfrm>
            <a:off x="2317041" y="7746206"/>
            <a:ext cx="2592339" cy="939801"/>
          </a:xfrm>
          <a:prstGeom prst="rect">
            <a:avLst/>
          </a:prstGeom>
          <a:ln w="25400">
            <a:solidFill>
              <a:srgbClr val="53585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57" name="Linie"/>
          <p:cNvSpPr/>
          <p:nvPr/>
        </p:nvSpPr>
        <p:spPr>
          <a:xfrm>
            <a:off x="1681913" y="2923356"/>
            <a:ext cx="2622246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58" name="Linie"/>
          <p:cNvSpPr/>
          <p:nvPr/>
        </p:nvSpPr>
        <p:spPr>
          <a:xfrm>
            <a:off x="3141291" y="2927431"/>
            <a:ext cx="1" cy="31750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59" name="Linie"/>
          <p:cNvSpPr/>
          <p:nvPr/>
        </p:nvSpPr>
        <p:spPr>
          <a:xfrm flipV="1">
            <a:off x="1679669" y="2914895"/>
            <a:ext cx="1" cy="2677603"/>
          </a:xfrm>
          <a:prstGeom prst="line">
            <a:avLst/>
          </a:prstGeom>
          <a:ln w="254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60" name="Linie"/>
          <p:cNvSpPr/>
          <p:nvPr/>
        </p:nvSpPr>
        <p:spPr>
          <a:xfrm>
            <a:off x="1679109" y="5600700"/>
            <a:ext cx="792544" cy="0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Linie"/>
          <p:cNvSpPr/>
          <p:nvPr/>
        </p:nvSpPr>
        <p:spPr>
          <a:xfrm>
            <a:off x="404268" y="8661400"/>
            <a:ext cx="12381392" cy="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89" name="Linie"/>
          <p:cNvSpPr/>
          <p:nvPr/>
        </p:nvSpPr>
        <p:spPr>
          <a:xfrm flipV="1">
            <a:off x="385623" y="737375"/>
            <a:ext cx="1" cy="8855918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790" name="Rechteck"/>
          <p:cNvSpPr/>
          <p:nvPr/>
        </p:nvSpPr>
        <p:spPr>
          <a:xfrm>
            <a:off x="3454400" y="6030202"/>
            <a:ext cx="1126034" cy="2623335"/>
          </a:xfrm>
          <a:prstGeom prst="rect">
            <a:avLst/>
          </a:prstGeom>
          <a:solidFill>
            <a:schemeClr val="accent4">
              <a:hueOff val="46120"/>
              <a:satOff val="4178"/>
              <a:lumOff val="-1673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91" name="Rechteck"/>
          <p:cNvSpPr/>
          <p:nvPr/>
        </p:nvSpPr>
        <p:spPr>
          <a:xfrm>
            <a:off x="4594019" y="6029176"/>
            <a:ext cx="1126035" cy="2623335"/>
          </a:xfrm>
          <a:prstGeom prst="rect">
            <a:avLst/>
          </a:prstGeom>
          <a:solidFill>
            <a:schemeClr val="accent4">
              <a:hueOff val="46120"/>
              <a:satOff val="4178"/>
              <a:lumOff val="-1673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92" name="Rechteck"/>
          <p:cNvSpPr/>
          <p:nvPr/>
        </p:nvSpPr>
        <p:spPr>
          <a:xfrm>
            <a:off x="6688725" y="5813276"/>
            <a:ext cx="478335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93" name="Rechteck"/>
          <p:cNvSpPr/>
          <p:nvPr/>
        </p:nvSpPr>
        <p:spPr>
          <a:xfrm>
            <a:off x="6204083" y="5813276"/>
            <a:ext cx="478334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94" name="Rechteck"/>
          <p:cNvSpPr/>
          <p:nvPr/>
        </p:nvSpPr>
        <p:spPr>
          <a:xfrm>
            <a:off x="5720796" y="5816600"/>
            <a:ext cx="478335" cy="2839234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95" name="Rechteck"/>
          <p:cNvSpPr/>
          <p:nvPr/>
        </p:nvSpPr>
        <p:spPr>
          <a:xfrm>
            <a:off x="7181433" y="5813276"/>
            <a:ext cx="478335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96" name="Rechteck"/>
          <p:cNvSpPr/>
          <p:nvPr/>
        </p:nvSpPr>
        <p:spPr>
          <a:xfrm>
            <a:off x="7662098" y="3591803"/>
            <a:ext cx="757735" cy="5061734"/>
          </a:xfrm>
          <a:prstGeom prst="rect">
            <a:avLst/>
          </a:prstGeom>
          <a:solidFill>
            <a:schemeClr val="accent4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97" name="Rechteck"/>
          <p:cNvSpPr/>
          <p:nvPr/>
        </p:nvSpPr>
        <p:spPr>
          <a:xfrm>
            <a:off x="8432357" y="3591803"/>
            <a:ext cx="757734" cy="5061734"/>
          </a:xfrm>
          <a:prstGeom prst="rect">
            <a:avLst/>
          </a:prstGeom>
          <a:solidFill>
            <a:schemeClr val="accent4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98" name="Rechteck"/>
          <p:cNvSpPr/>
          <p:nvPr/>
        </p:nvSpPr>
        <p:spPr>
          <a:xfrm>
            <a:off x="9190907" y="2725176"/>
            <a:ext cx="757735" cy="5938035"/>
          </a:xfrm>
          <a:prstGeom prst="rect">
            <a:avLst/>
          </a:prstGeom>
          <a:solidFill>
            <a:schemeClr val="accent5">
              <a:hueOff val="-444211"/>
              <a:satOff val="-14915"/>
              <a:lumOff val="22857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99" name="Rechteck"/>
          <p:cNvSpPr/>
          <p:nvPr/>
        </p:nvSpPr>
        <p:spPr>
          <a:xfrm>
            <a:off x="10715103" y="2682371"/>
            <a:ext cx="757734" cy="5976135"/>
          </a:xfrm>
          <a:prstGeom prst="rect">
            <a:avLst/>
          </a:prstGeom>
          <a:solidFill>
            <a:schemeClr val="accent3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800" name="Rechteck"/>
          <p:cNvSpPr/>
          <p:nvPr/>
        </p:nvSpPr>
        <p:spPr>
          <a:xfrm>
            <a:off x="9963485" y="2676376"/>
            <a:ext cx="757735" cy="5976135"/>
          </a:xfrm>
          <a:prstGeom prst="rect">
            <a:avLst/>
          </a:prstGeom>
          <a:solidFill>
            <a:schemeClr val="accent3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801" name="Rechteck"/>
          <p:cNvSpPr/>
          <p:nvPr/>
        </p:nvSpPr>
        <p:spPr>
          <a:xfrm>
            <a:off x="11477473" y="1675616"/>
            <a:ext cx="491035" cy="6992134"/>
          </a:xfrm>
          <a:prstGeom prst="rect">
            <a:avLst/>
          </a:prstGeom>
          <a:solidFill>
            <a:schemeClr val="accent3">
              <a:hueOff val="-333989"/>
              <a:satOff val="3917"/>
              <a:lumOff val="-6666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802" name="Rechteck"/>
          <p:cNvSpPr/>
          <p:nvPr/>
        </p:nvSpPr>
        <p:spPr>
          <a:xfrm>
            <a:off x="11972490" y="1669266"/>
            <a:ext cx="491034" cy="6992135"/>
          </a:xfrm>
          <a:prstGeom prst="rect">
            <a:avLst/>
          </a:prstGeom>
          <a:solidFill>
            <a:schemeClr val="accent3">
              <a:hueOff val="-333989"/>
              <a:satOff val="3917"/>
              <a:lumOff val="-6666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803" name="BBD/kWh"/>
          <p:cNvSpPr/>
          <p:nvPr/>
        </p:nvSpPr>
        <p:spPr>
          <a:xfrm rot="16200000">
            <a:off x="23309" y="1295400"/>
            <a:ext cx="115561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BBD/kWh</a:t>
            </a:r>
          </a:p>
        </p:txBody>
      </p:sp>
      <p:sp>
        <p:nvSpPr>
          <p:cNvPr id="804" name="MW"/>
          <p:cNvSpPr/>
          <p:nvPr/>
        </p:nvSpPr>
        <p:spPr>
          <a:xfrm>
            <a:off x="11519525" y="8674099"/>
            <a:ext cx="520490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MW</a:t>
            </a:r>
          </a:p>
        </p:txBody>
      </p:sp>
      <p:sp>
        <p:nvSpPr>
          <p:cNvPr id="805" name="Linie"/>
          <p:cNvSpPr/>
          <p:nvPr/>
        </p:nvSpPr>
        <p:spPr>
          <a:xfrm>
            <a:off x="2287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06" name="Linie"/>
          <p:cNvSpPr/>
          <p:nvPr/>
        </p:nvSpPr>
        <p:spPr>
          <a:xfrm>
            <a:off x="4192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07" name="Linie"/>
          <p:cNvSpPr/>
          <p:nvPr/>
        </p:nvSpPr>
        <p:spPr>
          <a:xfrm>
            <a:off x="6097865" y="86614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08" name="Linie"/>
          <p:cNvSpPr/>
          <p:nvPr/>
        </p:nvSpPr>
        <p:spPr>
          <a:xfrm>
            <a:off x="8002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09" name="Linie"/>
          <p:cNvSpPr/>
          <p:nvPr/>
        </p:nvSpPr>
        <p:spPr>
          <a:xfrm>
            <a:off x="9907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10" name="50"/>
          <p:cNvSpPr/>
          <p:nvPr/>
        </p:nvSpPr>
        <p:spPr>
          <a:xfrm>
            <a:off x="2119131" y="8739113"/>
            <a:ext cx="312069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50</a:t>
            </a:r>
          </a:p>
        </p:txBody>
      </p:sp>
      <p:sp>
        <p:nvSpPr>
          <p:cNvPr id="811" name="100"/>
          <p:cNvSpPr/>
          <p:nvPr/>
        </p:nvSpPr>
        <p:spPr>
          <a:xfrm>
            <a:off x="39873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100</a:t>
            </a:r>
          </a:p>
        </p:txBody>
      </p:sp>
      <p:sp>
        <p:nvSpPr>
          <p:cNvPr id="812" name="150"/>
          <p:cNvSpPr/>
          <p:nvPr/>
        </p:nvSpPr>
        <p:spPr>
          <a:xfrm>
            <a:off x="58669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150</a:t>
            </a:r>
          </a:p>
        </p:txBody>
      </p:sp>
      <p:sp>
        <p:nvSpPr>
          <p:cNvPr id="813" name="200"/>
          <p:cNvSpPr/>
          <p:nvPr/>
        </p:nvSpPr>
        <p:spPr>
          <a:xfrm>
            <a:off x="78100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200</a:t>
            </a:r>
          </a:p>
        </p:txBody>
      </p:sp>
      <p:sp>
        <p:nvSpPr>
          <p:cNvPr id="814" name="250"/>
          <p:cNvSpPr/>
          <p:nvPr/>
        </p:nvSpPr>
        <p:spPr>
          <a:xfrm>
            <a:off x="97023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250</a:t>
            </a:r>
          </a:p>
        </p:txBody>
      </p:sp>
      <p:sp>
        <p:nvSpPr>
          <p:cNvPr id="815" name="Linie"/>
          <p:cNvSpPr/>
          <p:nvPr/>
        </p:nvSpPr>
        <p:spPr>
          <a:xfrm flipV="1">
            <a:off x="3810833" y="6030203"/>
            <a:ext cx="1" cy="3169744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16" name="Linie"/>
          <p:cNvSpPr/>
          <p:nvPr/>
        </p:nvSpPr>
        <p:spPr>
          <a:xfrm flipV="1">
            <a:off x="6101457" y="5819372"/>
            <a:ext cx="1" cy="3602704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17" name="Linie"/>
          <p:cNvSpPr/>
          <p:nvPr/>
        </p:nvSpPr>
        <p:spPr>
          <a:xfrm>
            <a:off x="384858" y="5822950"/>
            <a:ext cx="5744719" cy="0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18" name="Minimum load at night"/>
          <p:cNvSpPr/>
          <p:nvPr/>
        </p:nvSpPr>
        <p:spPr>
          <a:xfrm>
            <a:off x="896974" y="8877299"/>
            <a:ext cx="2375383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pPr/>
            <a:r>
              <a:t>Minimum load at night</a:t>
            </a:r>
          </a:p>
        </p:txBody>
      </p:sp>
      <p:sp>
        <p:nvSpPr>
          <p:cNvPr id="819" name="Maximum load of the year"/>
          <p:cNvSpPr/>
          <p:nvPr/>
        </p:nvSpPr>
        <p:spPr>
          <a:xfrm>
            <a:off x="2808093" y="9135839"/>
            <a:ext cx="2756688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pPr/>
            <a:r>
              <a:t>Maximum load of the year</a:t>
            </a:r>
          </a:p>
        </p:txBody>
      </p:sp>
      <p:sp>
        <p:nvSpPr>
          <p:cNvPr id="820" name="Linie"/>
          <p:cNvSpPr/>
          <p:nvPr/>
        </p:nvSpPr>
        <p:spPr>
          <a:xfrm>
            <a:off x="3378807" y="9067800"/>
            <a:ext cx="381001" cy="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21" name="Linie"/>
          <p:cNvSpPr/>
          <p:nvPr/>
        </p:nvSpPr>
        <p:spPr>
          <a:xfrm>
            <a:off x="5685299" y="9326339"/>
            <a:ext cx="381001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22" name="Linie"/>
          <p:cNvSpPr/>
          <p:nvPr/>
        </p:nvSpPr>
        <p:spPr>
          <a:xfrm flipH="1">
            <a:off x="422224" y="9067800"/>
            <a:ext cx="381001" cy="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23" name="Linie"/>
          <p:cNvSpPr/>
          <p:nvPr/>
        </p:nvSpPr>
        <p:spPr>
          <a:xfrm flipH="1">
            <a:off x="413334" y="9326339"/>
            <a:ext cx="2339109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24" name="Linie"/>
          <p:cNvSpPr/>
          <p:nvPr/>
        </p:nvSpPr>
        <p:spPr>
          <a:xfrm flipV="1">
            <a:off x="12472645" y="3617132"/>
            <a:ext cx="1" cy="5830343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25" name="Reserve capacity"/>
          <p:cNvSpPr/>
          <p:nvPr/>
        </p:nvSpPr>
        <p:spPr>
          <a:xfrm>
            <a:off x="8065918" y="9135839"/>
            <a:ext cx="1893038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pPr/>
            <a:r>
              <a:t>Reserve capacity</a:t>
            </a:r>
          </a:p>
        </p:txBody>
      </p:sp>
      <p:sp>
        <p:nvSpPr>
          <p:cNvPr id="826" name="Linie"/>
          <p:cNvSpPr/>
          <p:nvPr/>
        </p:nvSpPr>
        <p:spPr>
          <a:xfrm>
            <a:off x="10261226" y="9326339"/>
            <a:ext cx="2124668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27" name="Linie"/>
          <p:cNvSpPr/>
          <p:nvPr/>
        </p:nvSpPr>
        <p:spPr>
          <a:xfrm flipH="1">
            <a:off x="6198939" y="9326339"/>
            <a:ext cx="1807598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28" name="Linie"/>
          <p:cNvSpPr/>
          <p:nvPr/>
        </p:nvSpPr>
        <p:spPr>
          <a:xfrm>
            <a:off x="970612" y="8636000"/>
            <a:ext cx="2469153" cy="0"/>
          </a:xfrm>
          <a:prstGeom prst="line">
            <a:avLst/>
          </a:prstGeom>
          <a:ln w="76200">
            <a:solidFill>
              <a:srgbClr val="F3E90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29" name="Linie"/>
          <p:cNvSpPr/>
          <p:nvPr/>
        </p:nvSpPr>
        <p:spPr>
          <a:xfrm>
            <a:off x="400498" y="8636000"/>
            <a:ext cx="576852" cy="0"/>
          </a:xfrm>
          <a:prstGeom prst="line">
            <a:avLst/>
          </a:prstGeom>
          <a:ln w="76200">
            <a:solidFill>
              <a:srgbClr val="1E2CF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30" name="Merit order and maximum (day) system load of Barbados’ power supply in 2016 plus 15 MW wind and 65 MW PV"/>
          <p:cNvSpPr/>
          <p:nvPr/>
        </p:nvSpPr>
        <p:spPr>
          <a:xfrm>
            <a:off x="594971" y="355599"/>
            <a:ext cx="12258230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Merit order and maximum (day) system load of Barbados’ power supply in 2016 plus 15 MW wind and 65 MW PV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" name="Linie"/>
          <p:cNvSpPr/>
          <p:nvPr/>
        </p:nvSpPr>
        <p:spPr>
          <a:xfrm>
            <a:off x="404268" y="8661400"/>
            <a:ext cx="12381392" cy="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33" name="Linie"/>
          <p:cNvSpPr/>
          <p:nvPr/>
        </p:nvSpPr>
        <p:spPr>
          <a:xfrm flipV="1">
            <a:off x="385623" y="737375"/>
            <a:ext cx="1" cy="8855918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34" name="Rechteck"/>
          <p:cNvSpPr/>
          <p:nvPr/>
        </p:nvSpPr>
        <p:spPr>
          <a:xfrm>
            <a:off x="977900" y="6030202"/>
            <a:ext cx="1126034" cy="2623335"/>
          </a:xfrm>
          <a:prstGeom prst="rect">
            <a:avLst/>
          </a:prstGeom>
          <a:solidFill>
            <a:schemeClr val="accent4">
              <a:hueOff val="46120"/>
              <a:satOff val="4178"/>
              <a:lumOff val="-1673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835" name="Rechteck"/>
          <p:cNvSpPr/>
          <p:nvPr/>
        </p:nvSpPr>
        <p:spPr>
          <a:xfrm>
            <a:off x="2117519" y="6029176"/>
            <a:ext cx="1126035" cy="2623335"/>
          </a:xfrm>
          <a:prstGeom prst="rect">
            <a:avLst/>
          </a:prstGeom>
          <a:solidFill>
            <a:schemeClr val="accent4">
              <a:hueOff val="46120"/>
              <a:satOff val="4178"/>
              <a:lumOff val="-1673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836" name="Rechteck"/>
          <p:cNvSpPr/>
          <p:nvPr/>
        </p:nvSpPr>
        <p:spPr>
          <a:xfrm>
            <a:off x="4212225" y="5813276"/>
            <a:ext cx="478335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837" name="Rechteck"/>
          <p:cNvSpPr/>
          <p:nvPr/>
        </p:nvSpPr>
        <p:spPr>
          <a:xfrm>
            <a:off x="3727583" y="5813276"/>
            <a:ext cx="478334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838" name="Rechteck"/>
          <p:cNvSpPr/>
          <p:nvPr/>
        </p:nvSpPr>
        <p:spPr>
          <a:xfrm>
            <a:off x="3244296" y="5816600"/>
            <a:ext cx="478335" cy="2839234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839" name="Rechteck"/>
          <p:cNvSpPr/>
          <p:nvPr/>
        </p:nvSpPr>
        <p:spPr>
          <a:xfrm>
            <a:off x="4704933" y="5813276"/>
            <a:ext cx="478335" cy="2839235"/>
          </a:xfrm>
          <a:prstGeom prst="rect">
            <a:avLst/>
          </a:prstGeom>
          <a:solidFill>
            <a:schemeClr val="accent4">
              <a:satOff val="1488"/>
              <a:lumOff val="-7242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840" name="Rechteck"/>
          <p:cNvSpPr/>
          <p:nvPr/>
        </p:nvSpPr>
        <p:spPr>
          <a:xfrm>
            <a:off x="5185598" y="3591803"/>
            <a:ext cx="757735" cy="5061734"/>
          </a:xfrm>
          <a:prstGeom prst="rect">
            <a:avLst/>
          </a:prstGeom>
          <a:solidFill>
            <a:schemeClr val="accent4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841" name="Rechteck"/>
          <p:cNvSpPr/>
          <p:nvPr/>
        </p:nvSpPr>
        <p:spPr>
          <a:xfrm>
            <a:off x="5943157" y="3591803"/>
            <a:ext cx="757734" cy="5061734"/>
          </a:xfrm>
          <a:prstGeom prst="rect">
            <a:avLst/>
          </a:prstGeom>
          <a:solidFill>
            <a:schemeClr val="accent4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842" name="Rechteck"/>
          <p:cNvSpPr/>
          <p:nvPr/>
        </p:nvSpPr>
        <p:spPr>
          <a:xfrm>
            <a:off x="6714407" y="2725176"/>
            <a:ext cx="757735" cy="5938035"/>
          </a:xfrm>
          <a:prstGeom prst="rect">
            <a:avLst/>
          </a:prstGeom>
          <a:solidFill>
            <a:schemeClr val="accent5">
              <a:hueOff val="-444211"/>
              <a:satOff val="-14915"/>
              <a:lumOff val="22857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843" name="Rechteck"/>
          <p:cNvSpPr/>
          <p:nvPr/>
        </p:nvSpPr>
        <p:spPr>
          <a:xfrm>
            <a:off x="8238603" y="2682371"/>
            <a:ext cx="757734" cy="5976135"/>
          </a:xfrm>
          <a:prstGeom prst="rect">
            <a:avLst/>
          </a:prstGeom>
          <a:solidFill>
            <a:schemeClr val="accent3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844" name="Rechteck"/>
          <p:cNvSpPr/>
          <p:nvPr/>
        </p:nvSpPr>
        <p:spPr>
          <a:xfrm>
            <a:off x="7474285" y="2676376"/>
            <a:ext cx="757735" cy="5976135"/>
          </a:xfrm>
          <a:prstGeom prst="rect">
            <a:avLst/>
          </a:prstGeom>
          <a:solidFill>
            <a:schemeClr val="accent3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845" name="Rechteck"/>
          <p:cNvSpPr/>
          <p:nvPr/>
        </p:nvSpPr>
        <p:spPr>
          <a:xfrm>
            <a:off x="9013673" y="1675616"/>
            <a:ext cx="491035" cy="6992134"/>
          </a:xfrm>
          <a:prstGeom prst="rect">
            <a:avLst/>
          </a:prstGeom>
          <a:solidFill>
            <a:schemeClr val="accent3">
              <a:hueOff val="-333989"/>
              <a:satOff val="3917"/>
              <a:lumOff val="-6666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846" name="Rechteck"/>
          <p:cNvSpPr/>
          <p:nvPr/>
        </p:nvSpPr>
        <p:spPr>
          <a:xfrm>
            <a:off x="9521390" y="1669266"/>
            <a:ext cx="491034" cy="6992135"/>
          </a:xfrm>
          <a:prstGeom prst="rect">
            <a:avLst/>
          </a:prstGeom>
          <a:solidFill>
            <a:schemeClr val="accent3">
              <a:hueOff val="-333989"/>
              <a:satOff val="3917"/>
              <a:lumOff val="-6666"/>
            </a:schemeClr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847" name="BBD/kWh"/>
          <p:cNvSpPr/>
          <p:nvPr/>
        </p:nvSpPr>
        <p:spPr>
          <a:xfrm rot="16200000">
            <a:off x="23309" y="1295400"/>
            <a:ext cx="1155615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BBD/kWh</a:t>
            </a:r>
          </a:p>
        </p:txBody>
      </p:sp>
      <p:sp>
        <p:nvSpPr>
          <p:cNvPr id="848" name="MW"/>
          <p:cNvSpPr/>
          <p:nvPr/>
        </p:nvSpPr>
        <p:spPr>
          <a:xfrm>
            <a:off x="11519525" y="8674099"/>
            <a:ext cx="520490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MW</a:t>
            </a:r>
          </a:p>
        </p:txBody>
      </p:sp>
      <p:sp>
        <p:nvSpPr>
          <p:cNvPr id="849" name="Linie"/>
          <p:cNvSpPr/>
          <p:nvPr/>
        </p:nvSpPr>
        <p:spPr>
          <a:xfrm>
            <a:off x="2287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50" name="Linie"/>
          <p:cNvSpPr/>
          <p:nvPr/>
        </p:nvSpPr>
        <p:spPr>
          <a:xfrm>
            <a:off x="4192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51" name="Linie"/>
          <p:cNvSpPr/>
          <p:nvPr/>
        </p:nvSpPr>
        <p:spPr>
          <a:xfrm>
            <a:off x="6097865" y="86614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52" name="Linie"/>
          <p:cNvSpPr/>
          <p:nvPr/>
        </p:nvSpPr>
        <p:spPr>
          <a:xfrm>
            <a:off x="8002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53" name="Linie"/>
          <p:cNvSpPr/>
          <p:nvPr/>
        </p:nvSpPr>
        <p:spPr>
          <a:xfrm>
            <a:off x="9907865" y="8674100"/>
            <a:ext cx="1" cy="13970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54" name="50"/>
          <p:cNvSpPr/>
          <p:nvPr/>
        </p:nvSpPr>
        <p:spPr>
          <a:xfrm>
            <a:off x="2119131" y="8739113"/>
            <a:ext cx="312069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50</a:t>
            </a:r>
          </a:p>
        </p:txBody>
      </p:sp>
      <p:sp>
        <p:nvSpPr>
          <p:cNvPr id="855" name="100"/>
          <p:cNvSpPr/>
          <p:nvPr/>
        </p:nvSpPr>
        <p:spPr>
          <a:xfrm>
            <a:off x="39873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100</a:t>
            </a:r>
          </a:p>
        </p:txBody>
      </p:sp>
      <p:sp>
        <p:nvSpPr>
          <p:cNvPr id="856" name="150"/>
          <p:cNvSpPr/>
          <p:nvPr/>
        </p:nvSpPr>
        <p:spPr>
          <a:xfrm>
            <a:off x="58669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150</a:t>
            </a:r>
          </a:p>
        </p:txBody>
      </p:sp>
      <p:sp>
        <p:nvSpPr>
          <p:cNvPr id="857" name="200"/>
          <p:cNvSpPr/>
          <p:nvPr/>
        </p:nvSpPr>
        <p:spPr>
          <a:xfrm>
            <a:off x="78100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200</a:t>
            </a:r>
          </a:p>
        </p:txBody>
      </p:sp>
      <p:sp>
        <p:nvSpPr>
          <p:cNvPr id="858" name="250"/>
          <p:cNvSpPr/>
          <p:nvPr/>
        </p:nvSpPr>
        <p:spPr>
          <a:xfrm>
            <a:off x="9702389" y="8739113"/>
            <a:ext cx="410953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250</a:t>
            </a:r>
          </a:p>
        </p:txBody>
      </p:sp>
      <p:sp>
        <p:nvSpPr>
          <p:cNvPr id="859" name="Linie"/>
          <p:cNvSpPr/>
          <p:nvPr/>
        </p:nvSpPr>
        <p:spPr>
          <a:xfrm flipV="1">
            <a:off x="3810833" y="5817079"/>
            <a:ext cx="1" cy="3382868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60" name="Linie"/>
          <p:cNvSpPr/>
          <p:nvPr/>
        </p:nvSpPr>
        <p:spPr>
          <a:xfrm>
            <a:off x="393957" y="5810250"/>
            <a:ext cx="3462320" cy="0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61" name="Linie"/>
          <p:cNvSpPr/>
          <p:nvPr/>
        </p:nvSpPr>
        <p:spPr>
          <a:xfrm flipV="1">
            <a:off x="6101457" y="3642531"/>
            <a:ext cx="1" cy="5779545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62" name="Minimum load at night"/>
          <p:cNvSpPr/>
          <p:nvPr/>
        </p:nvSpPr>
        <p:spPr>
          <a:xfrm>
            <a:off x="896974" y="8877299"/>
            <a:ext cx="2375383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pPr/>
            <a:r>
              <a:t>Minimum load at night</a:t>
            </a:r>
          </a:p>
        </p:txBody>
      </p:sp>
      <p:sp>
        <p:nvSpPr>
          <p:cNvPr id="863" name="Maximum load of the year"/>
          <p:cNvSpPr/>
          <p:nvPr/>
        </p:nvSpPr>
        <p:spPr>
          <a:xfrm>
            <a:off x="2808093" y="9135839"/>
            <a:ext cx="2756688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pPr/>
            <a:r>
              <a:t>Maximum load of the year</a:t>
            </a:r>
          </a:p>
        </p:txBody>
      </p:sp>
      <p:sp>
        <p:nvSpPr>
          <p:cNvPr id="864" name="Linie"/>
          <p:cNvSpPr/>
          <p:nvPr/>
        </p:nvSpPr>
        <p:spPr>
          <a:xfrm>
            <a:off x="3378807" y="9067800"/>
            <a:ext cx="381001" cy="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65" name="Linie"/>
          <p:cNvSpPr/>
          <p:nvPr/>
        </p:nvSpPr>
        <p:spPr>
          <a:xfrm>
            <a:off x="5685299" y="9326339"/>
            <a:ext cx="381001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66" name="Linie"/>
          <p:cNvSpPr/>
          <p:nvPr/>
        </p:nvSpPr>
        <p:spPr>
          <a:xfrm flipH="1">
            <a:off x="422224" y="9067800"/>
            <a:ext cx="381001" cy="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67" name="Linie"/>
          <p:cNvSpPr/>
          <p:nvPr/>
        </p:nvSpPr>
        <p:spPr>
          <a:xfrm flipH="1">
            <a:off x="413334" y="9326339"/>
            <a:ext cx="2339109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68" name="Linie"/>
          <p:cNvSpPr/>
          <p:nvPr/>
        </p:nvSpPr>
        <p:spPr>
          <a:xfrm flipV="1">
            <a:off x="10031036" y="3617132"/>
            <a:ext cx="1" cy="5830343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69" name="Reserve capacity"/>
          <p:cNvSpPr/>
          <p:nvPr/>
        </p:nvSpPr>
        <p:spPr>
          <a:xfrm>
            <a:off x="6872118" y="9135839"/>
            <a:ext cx="1893038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pPr/>
            <a:r>
              <a:t>Reserve capacity</a:t>
            </a:r>
          </a:p>
        </p:txBody>
      </p:sp>
      <p:sp>
        <p:nvSpPr>
          <p:cNvPr id="870" name="Linie"/>
          <p:cNvSpPr/>
          <p:nvPr/>
        </p:nvSpPr>
        <p:spPr>
          <a:xfrm>
            <a:off x="8826126" y="9326339"/>
            <a:ext cx="1131240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71" name="Linie"/>
          <p:cNvSpPr/>
          <p:nvPr/>
        </p:nvSpPr>
        <p:spPr>
          <a:xfrm flipH="1">
            <a:off x="6198939" y="9326339"/>
            <a:ext cx="491035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72" name="Linie"/>
          <p:cNvSpPr/>
          <p:nvPr/>
        </p:nvSpPr>
        <p:spPr>
          <a:xfrm>
            <a:off x="400498" y="8636000"/>
            <a:ext cx="576852" cy="0"/>
          </a:xfrm>
          <a:prstGeom prst="line">
            <a:avLst/>
          </a:prstGeom>
          <a:ln w="76200">
            <a:solidFill>
              <a:srgbClr val="1E2CF3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873" name="Merit order and minimum (night) system load of Barbados’ power supply in 2016 plus 15 MW wind"/>
          <p:cNvSpPr/>
          <p:nvPr/>
        </p:nvSpPr>
        <p:spPr>
          <a:xfrm>
            <a:off x="1198748" y="596899"/>
            <a:ext cx="1074587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Merit order and minimum (night) system load of Barbados’ power supply in 2016 plus 15 MW wind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Demand"/>
          <p:cNvSpPr/>
          <p:nvPr/>
        </p:nvSpPr>
        <p:spPr>
          <a:xfrm>
            <a:off x="8521700" y="4101306"/>
            <a:ext cx="1270000" cy="1270001"/>
          </a:xfrm>
          <a:prstGeom prst="roundRect">
            <a:avLst>
              <a:gd name="adj" fmla="val 19436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Demand</a:t>
            </a:r>
          </a:p>
        </p:txBody>
      </p:sp>
      <p:sp>
        <p:nvSpPr>
          <p:cNvPr id="163" name="Transmission"/>
          <p:cNvSpPr/>
          <p:nvPr/>
        </p:nvSpPr>
        <p:spPr>
          <a:xfrm>
            <a:off x="4279900" y="41013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Transmission</a:t>
            </a:r>
          </a:p>
        </p:txBody>
      </p:sp>
      <p:sp>
        <p:nvSpPr>
          <p:cNvPr id="164" name="Distribution"/>
          <p:cNvSpPr/>
          <p:nvPr/>
        </p:nvSpPr>
        <p:spPr>
          <a:xfrm>
            <a:off x="6045200" y="41013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Distribution</a:t>
            </a:r>
          </a:p>
        </p:txBody>
      </p:sp>
      <p:sp>
        <p:nvSpPr>
          <p:cNvPr id="165" name="Conventional Generation"/>
          <p:cNvSpPr/>
          <p:nvPr/>
        </p:nvSpPr>
        <p:spPr>
          <a:xfrm>
            <a:off x="2514600" y="3236912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Conventional Generation</a:t>
            </a:r>
          </a:p>
        </p:txBody>
      </p:sp>
      <p:sp>
        <p:nvSpPr>
          <p:cNvPr id="166" name="System control…"/>
          <p:cNvSpPr/>
          <p:nvPr/>
        </p:nvSpPr>
        <p:spPr>
          <a:xfrm>
            <a:off x="4279900" y="23995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System control</a:t>
            </a:r>
          </a:p>
          <a:p>
            <a:pPr marL="148166" indent="-148166" algn="l">
              <a:buSzPct val="75000"/>
              <a:buChar char="-"/>
              <a:defRPr sz="1200"/>
            </a:pPr>
            <a:r>
              <a:t>Dispatch</a:t>
            </a:r>
          </a:p>
          <a:p>
            <a:pPr marL="148166" indent="-148166" algn="l">
              <a:buSzPct val="75000"/>
              <a:buChar char="-"/>
              <a:defRPr sz="1200"/>
            </a:pPr>
            <a:r>
              <a:t>Grid stability</a:t>
            </a:r>
          </a:p>
        </p:txBody>
      </p:sp>
      <p:sp>
        <p:nvSpPr>
          <p:cNvPr id="167" name="Linie"/>
          <p:cNvSpPr/>
          <p:nvPr/>
        </p:nvSpPr>
        <p:spPr>
          <a:xfrm>
            <a:off x="7331152" y="4736306"/>
            <a:ext cx="1204368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68" name="Linie"/>
          <p:cNvSpPr/>
          <p:nvPr/>
        </p:nvSpPr>
        <p:spPr>
          <a:xfrm>
            <a:off x="5550966" y="4736306"/>
            <a:ext cx="486804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69" name="Linie"/>
          <p:cNvSpPr/>
          <p:nvPr/>
        </p:nvSpPr>
        <p:spPr>
          <a:xfrm flipV="1">
            <a:off x="3779876" y="4771380"/>
            <a:ext cx="475732" cy="82932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70" name="Abgerundetes Rechteck"/>
          <p:cNvSpPr/>
          <p:nvPr/>
        </p:nvSpPr>
        <p:spPr>
          <a:xfrm>
            <a:off x="1271091" y="2193478"/>
            <a:ext cx="6500168" cy="4247437"/>
          </a:xfrm>
          <a:prstGeom prst="roundRect">
            <a:avLst>
              <a:gd name="adj" fmla="val 9681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71" name="Linie"/>
          <p:cNvSpPr/>
          <p:nvPr/>
        </p:nvSpPr>
        <p:spPr>
          <a:xfrm>
            <a:off x="3141291" y="2927431"/>
            <a:ext cx="1" cy="31750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72" name="Linie"/>
          <p:cNvSpPr/>
          <p:nvPr/>
        </p:nvSpPr>
        <p:spPr>
          <a:xfrm>
            <a:off x="5555245" y="3062682"/>
            <a:ext cx="1196507" cy="1051995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73" name="Linie"/>
          <p:cNvSpPr/>
          <p:nvPr/>
        </p:nvSpPr>
        <p:spPr>
          <a:xfrm>
            <a:off x="4914900" y="3686942"/>
            <a:ext cx="0" cy="457303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74" name="Integrated Monopoly…"/>
          <p:cNvSpPr/>
          <p:nvPr/>
        </p:nvSpPr>
        <p:spPr>
          <a:xfrm>
            <a:off x="2877349" y="1363236"/>
            <a:ext cx="422427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Integrated Monopoly</a:t>
            </a:r>
          </a:p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with own Renewables and Consumer Producers </a:t>
            </a:r>
          </a:p>
        </p:txBody>
      </p:sp>
      <p:sp>
        <p:nvSpPr>
          <p:cNvPr id="175" name="Renewable Generation"/>
          <p:cNvSpPr/>
          <p:nvPr/>
        </p:nvSpPr>
        <p:spPr>
          <a:xfrm>
            <a:off x="2514600" y="4965700"/>
            <a:ext cx="1270000" cy="1270000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Renewable Generation</a:t>
            </a:r>
          </a:p>
        </p:txBody>
      </p:sp>
      <p:sp>
        <p:nvSpPr>
          <p:cNvPr id="176" name="Linie"/>
          <p:cNvSpPr/>
          <p:nvPr/>
        </p:nvSpPr>
        <p:spPr>
          <a:xfrm>
            <a:off x="1679109" y="5600700"/>
            <a:ext cx="792544" cy="0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77" name="Linie"/>
          <p:cNvSpPr/>
          <p:nvPr/>
        </p:nvSpPr>
        <p:spPr>
          <a:xfrm>
            <a:off x="3780346" y="3884345"/>
            <a:ext cx="496760" cy="77253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78" name="Linie"/>
          <p:cNvSpPr/>
          <p:nvPr/>
        </p:nvSpPr>
        <p:spPr>
          <a:xfrm>
            <a:off x="2390852" y="8051006"/>
            <a:ext cx="1204368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79" name="Power flow"/>
          <p:cNvSpPr/>
          <p:nvPr/>
        </p:nvSpPr>
        <p:spPr>
          <a:xfrm>
            <a:off x="3715407" y="7892256"/>
            <a:ext cx="1052786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Power flow</a:t>
            </a:r>
          </a:p>
        </p:txBody>
      </p:sp>
      <p:sp>
        <p:nvSpPr>
          <p:cNvPr id="180" name="Linie"/>
          <p:cNvSpPr/>
          <p:nvPr/>
        </p:nvSpPr>
        <p:spPr>
          <a:xfrm>
            <a:off x="2425649" y="8424093"/>
            <a:ext cx="1052786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81" name="Control flow"/>
          <p:cNvSpPr/>
          <p:nvPr/>
        </p:nvSpPr>
        <p:spPr>
          <a:xfrm>
            <a:off x="3666182" y="8265343"/>
            <a:ext cx="1151236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Control flow</a:t>
            </a:r>
          </a:p>
        </p:txBody>
      </p:sp>
      <p:sp>
        <p:nvSpPr>
          <p:cNvPr id="182" name="Rechteck"/>
          <p:cNvSpPr/>
          <p:nvPr/>
        </p:nvSpPr>
        <p:spPr>
          <a:xfrm>
            <a:off x="2317041" y="7746206"/>
            <a:ext cx="2592339" cy="939801"/>
          </a:xfrm>
          <a:prstGeom prst="rect">
            <a:avLst/>
          </a:prstGeom>
          <a:ln w="25400">
            <a:solidFill>
              <a:srgbClr val="53585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83" name="Consumer producer"/>
          <p:cNvSpPr/>
          <p:nvPr/>
        </p:nvSpPr>
        <p:spPr>
          <a:xfrm>
            <a:off x="8520384" y="2399506"/>
            <a:ext cx="1270001" cy="1270001"/>
          </a:xfrm>
          <a:prstGeom prst="roundRect">
            <a:avLst>
              <a:gd name="adj" fmla="val 19436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Consumer producer</a:t>
            </a:r>
          </a:p>
        </p:txBody>
      </p:sp>
      <p:sp>
        <p:nvSpPr>
          <p:cNvPr id="184" name="Linie"/>
          <p:cNvSpPr/>
          <p:nvPr/>
        </p:nvSpPr>
        <p:spPr>
          <a:xfrm flipH="1">
            <a:off x="7333285" y="3428640"/>
            <a:ext cx="1181917" cy="1181917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85" name="Linie"/>
          <p:cNvSpPr/>
          <p:nvPr/>
        </p:nvSpPr>
        <p:spPr>
          <a:xfrm flipV="1">
            <a:off x="7340983" y="3079638"/>
            <a:ext cx="1181917" cy="1181917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86" name="Linie"/>
          <p:cNvSpPr/>
          <p:nvPr/>
        </p:nvSpPr>
        <p:spPr>
          <a:xfrm>
            <a:off x="5552220" y="3073513"/>
            <a:ext cx="3001994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87" name="Linie"/>
          <p:cNvSpPr/>
          <p:nvPr/>
        </p:nvSpPr>
        <p:spPr>
          <a:xfrm>
            <a:off x="1681913" y="2923356"/>
            <a:ext cx="2622246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88" name="Linie"/>
          <p:cNvSpPr/>
          <p:nvPr/>
        </p:nvSpPr>
        <p:spPr>
          <a:xfrm flipV="1">
            <a:off x="1679669" y="2914895"/>
            <a:ext cx="1" cy="2677603"/>
          </a:xfrm>
          <a:prstGeom prst="line">
            <a:avLst/>
          </a:prstGeom>
          <a:ln w="254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Demand"/>
          <p:cNvSpPr/>
          <p:nvPr/>
        </p:nvSpPr>
        <p:spPr>
          <a:xfrm>
            <a:off x="8521700" y="4101306"/>
            <a:ext cx="1270000" cy="1270001"/>
          </a:xfrm>
          <a:prstGeom prst="roundRect">
            <a:avLst>
              <a:gd name="adj" fmla="val 19436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Demand</a:t>
            </a:r>
          </a:p>
        </p:txBody>
      </p:sp>
      <p:sp>
        <p:nvSpPr>
          <p:cNvPr id="191" name="Transmission"/>
          <p:cNvSpPr/>
          <p:nvPr/>
        </p:nvSpPr>
        <p:spPr>
          <a:xfrm>
            <a:off x="4279900" y="41013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Transmission</a:t>
            </a:r>
          </a:p>
        </p:txBody>
      </p:sp>
      <p:sp>
        <p:nvSpPr>
          <p:cNvPr id="192" name="Distribution"/>
          <p:cNvSpPr/>
          <p:nvPr/>
        </p:nvSpPr>
        <p:spPr>
          <a:xfrm>
            <a:off x="6045200" y="41013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Distribution</a:t>
            </a:r>
          </a:p>
        </p:txBody>
      </p:sp>
      <p:sp>
        <p:nvSpPr>
          <p:cNvPr id="193" name="Conventional Generation"/>
          <p:cNvSpPr/>
          <p:nvPr/>
        </p:nvSpPr>
        <p:spPr>
          <a:xfrm>
            <a:off x="2514600" y="3236912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Conventional Generation</a:t>
            </a:r>
          </a:p>
        </p:txBody>
      </p:sp>
      <p:sp>
        <p:nvSpPr>
          <p:cNvPr id="194" name="System control…"/>
          <p:cNvSpPr/>
          <p:nvPr/>
        </p:nvSpPr>
        <p:spPr>
          <a:xfrm>
            <a:off x="4279900" y="23995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System control</a:t>
            </a:r>
          </a:p>
          <a:p>
            <a:pPr marL="148166" indent="-148166" algn="l">
              <a:buSzPct val="75000"/>
              <a:buChar char="-"/>
              <a:defRPr sz="1200"/>
            </a:pPr>
            <a:r>
              <a:t>Dispatch</a:t>
            </a:r>
          </a:p>
          <a:p>
            <a:pPr marL="148166" indent="-148166" algn="l">
              <a:buSzPct val="75000"/>
              <a:buChar char="-"/>
              <a:defRPr sz="1200"/>
            </a:pPr>
            <a:r>
              <a:t>Grid stability</a:t>
            </a:r>
          </a:p>
        </p:txBody>
      </p:sp>
      <p:sp>
        <p:nvSpPr>
          <p:cNvPr id="195" name="Linie"/>
          <p:cNvSpPr/>
          <p:nvPr/>
        </p:nvSpPr>
        <p:spPr>
          <a:xfrm>
            <a:off x="7331152" y="4736306"/>
            <a:ext cx="1204368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96" name="Linie"/>
          <p:cNvSpPr/>
          <p:nvPr/>
        </p:nvSpPr>
        <p:spPr>
          <a:xfrm>
            <a:off x="5550966" y="4736306"/>
            <a:ext cx="486804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97" name="Linie"/>
          <p:cNvSpPr/>
          <p:nvPr/>
        </p:nvSpPr>
        <p:spPr>
          <a:xfrm flipV="1">
            <a:off x="3779876" y="4771380"/>
            <a:ext cx="475732" cy="82932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98" name="Abgerundetes Rechteck"/>
          <p:cNvSpPr/>
          <p:nvPr/>
        </p:nvSpPr>
        <p:spPr>
          <a:xfrm>
            <a:off x="2207716" y="2193478"/>
            <a:ext cx="5563543" cy="4137092"/>
          </a:xfrm>
          <a:prstGeom prst="roundRect">
            <a:avLst>
              <a:gd name="adj" fmla="val 9939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99" name="Linie"/>
          <p:cNvSpPr/>
          <p:nvPr/>
        </p:nvSpPr>
        <p:spPr>
          <a:xfrm>
            <a:off x="3255081" y="3020853"/>
            <a:ext cx="1" cy="25908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00" name="Linie"/>
          <p:cNvSpPr/>
          <p:nvPr/>
        </p:nvSpPr>
        <p:spPr>
          <a:xfrm>
            <a:off x="5555245" y="3062682"/>
            <a:ext cx="1196507" cy="1051995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01" name="Linie"/>
          <p:cNvSpPr/>
          <p:nvPr/>
        </p:nvSpPr>
        <p:spPr>
          <a:xfrm>
            <a:off x="4914900" y="3686942"/>
            <a:ext cx="0" cy="457303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02" name="Integrated Monopoly with own…"/>
          <p:cNvSpPr/>
          <p:nvPr/>
        </p:nvSpPr>
        <p:spPr>
          <a:xfrm>
            <a:off x="3628572" y="881856"/>
            <a:ext cx="2721832" cy="749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Integrated Monopoly with own</a:t>
            </a:r>
          </a:p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 Renewables </a:t>
            </a:r>
          </a:p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plus IPPs with Renewables </a:t>
            </a:r>
          </a:p>
        </p:txBody>
      </p:sp>
      <p:sp>
        <p:nvSpPr>
          <p:cNvPr id="203" name="Renewable Generation"/>
          <p:cNvSpPr/>
          <p:nvPr/>
        </p:nvSpPr>
        <p:spPr>
          <a:xfrm>
            <a:off x="2514600" y="4965700"/>
            <a:ext cx="1270000" cy="1270000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Renewable Generation</a:t>
            </a:r>
          </a:p>
        </p:txBody>
      </p:sp>
      <p:sp>
        <p:nvSpPr>
          <p:cNvPr id="204" name="Linie"/>
          <p:cNvSpPr/>
          <p:nvPr/>
        </p:nvSpPr>
        <p:spPr>
          <a:xfrm>
            <a:off x="540006" y="5711519"/>
            <a:ext cx="1984519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05" name="Linie"/>
          <p:cNvSpPr/>
          <p:nvPr/>
        </p:nvSpPr>
        <p:spPr>
          <a:xfrm>
            <a:off x="3780346" y="3884345"/>
            <a:ext cx="496760" cy="77253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06" name="Linie"/>
          <p:cNvSpPr/>
          <p:nvPr/>
        </p:nvSpPr>
        <p:spPr>
          <a:xfrm>
            <a:off x="2390852" y="8051006"/>
            <a:ext cx="1204368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07" name="Power flow"/>
          <p:cNvSpPr/>
          <p:nvPr/>
        </p:nvSpPr>
        <p:spPr>
          <a:xfrm>
            <a:off x="3715407" y="7892256"/>
            <a:ext cx="1052786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Power flow</a:t>
            </a:r>
          </a:p>
        </p:txBody>
      </p:sp>
      <p:sp>
        <p:nvSpPr>
          <p:cNvPr id="208" name="Linie"/>
          <p:cNvSpPr/>
          <p:nvPr/>
        </p:nvSpPr>
        <p:spPr>
          <a:xfrm>
            <a:off x="2425649" y="8424093"/>
            <a:ext cx="1052786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09" name="Control flow"/>
          <p:cNvSpPr/>
          <p:nvPr/>
        </p:nvSpPr>
        <p:spPr>
          <a:xfrm>
            <a:off x="3666182" y="8265343"/>
            <a:ext cx="1151236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Control flow</a:t>
            </a:r>
          </a:p>
        </p:txBody>
      </p:sp>
      <p:sp>
        <p:nvSpPr>
          <p:cNvPr id="210" name="Rechteck"/>
          <p:cNvSpPr/>
          <p:nvPr/>
        </p:nvSpPr>
        <p:spPr>
          <a:xfrm>
            <a:off x="2317041" y="7746206"/>
            <a:ext cx="2592339" cy="939801"/>
          </a:xfrm>
          <a:prstGeom prst="rect">
            <a:avLst/>
          </a:prstGeom>
          <a:ln w="25400">
            <a:solidFill>
              <a:srgbClr val="53585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11" name="Renewable Generation…"/>
          <p:cNvSpPr/>
          <p:nvPr/>
        </p:nvSpPr>
        <p:spPr>
          <a:xfrm>
            <a:off x="692742" y="4101306"/>
            <a:ext cx="1270001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Renewable Generation</a:t>
            </a:r>
          </a:p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(IPPs)</a:t>
            </a:r>
          </a:p>
        </p:txBody>
      </p:sp>
      <p:sp>
        <p:nvSpPr>
          <p:cNvPr id="212" name="Linie"/>
          <p:cNvSpPr/>
          <p:nvPr/>
        </p:nvSpPr>
        <p:spPr>
          <a:xfrm>
            <a:off x="1972439" y="4736306"/>
            <a:ext cx="2297765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13" name="Linie"/>
          <p:cNvSpPr/>
          <p:nvPr/>
        </p:nvSpPr>
        <p:spPr>
          <a:xfrm flipH="1">
            <a:off x="1421715" y="3062438"/>
            <a:ext cx="1" cy="1042945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14" name="Linie"/>
          <p:cNvSpPr/>
          <p:nvPr/>
        </p:nvSpPr>
        <p:spPr>
          <a:xfrm>
            <a:off x="546570" y="3047206"/>
            <a:ext cx="3757588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15" name="Linie"/>
          <p:cNvSpPr/>
          <p:nvPr/>
        </p:nvSpPr>
        <p:spPr>
          <a:xfrm flipV="1">
            <a:off x="549369" y="3044951"/>
            <a:ext cx="1" cy="2677603"/>
          </a:xfrm>
          <a:prstGeom prst="line">
            <a:avLst/>
          </a:prstGeom>
          <a:ln w="254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Consumer producer"/>
          <p:cNvSpPr/>
          <p:nvPr/>
        </p:nvSpPr>
        <p:spPr>
          <a:xfrm>
            <a:off x="8520384" y="2399506"/>
            <a:ext cx="1270001" cy="1270001"/>
          </a:xfrm>
          <a:prstGeom prst="roundRect">
            <a:avLst>
              <a:gd name="adj" fmla="val 19436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Consumer producer</a:t>
            </a:r>
          </a:p>
        </p:txBody>
      </p:sp>
      <p:sp>
        <p:nvSpPr>
          <p:cNvPr id="218" name="Transmission"/>
          <p:cNvSpPr/>
          <p:nvPr/>
        </p:nvSpPr>
        <p:spPr>
          <a:xfrm>
            <a:off x="4279900" y="41013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Transmission</a:t>
            </a:r>
          </a:p>
        </p:txBody>
      </p:sp>
      <p:sp>
        <p:nvSpPr>
          <p:cNvPr id="219" name="Distribution"/>
          <p:cNvSpPr/>
          <p:nvPr/>
        </p:nvSpPr>
        <p:spPr>
          <a:xfrm>
            <a:off x="6045200" y="41013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Distribution</a:t>
            </a:r>
          </a:p>
        </p:txBody>
      </p:sp>
      <p:sp>
        <p:nvSpPr>
          <p:cNvPr id="220" name="Conventional Generation"/>
          <p:cNvSpPr/>
          <p:nvPr/>
        </p:nvSpPr>
        <p:spPr>
          <a:xfrm>
            <a:off x="2514600" y="3236912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Conventional Generation</a:t>
            </a:r>
          </a:p>
        </p:txBody>
      </p:sp>
      <p:sp>
        <p:nvSpPr>
          <p:cNvPr id="221" name="System control…"/>
          <p:cNvSpPr/>
          <p:nvPr/>
        </p:nvSpPr>
        <p:spPr>
          <a:xfrm>
            <a:off x="4279900" y="23995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System control</a:t>
            </a:r>
          </a:p>
          <a:p>
            <a:pPr marL="148166" indent="-148166" algn="l">
              <a:buSzPct val="75000"/>
              <a:buChar char="-"/>
              <a:defRPr sz="1200"/>
            </a:pPr>
            <a:r>
              <a:t>Dispatch</a:t>
            </a:r>
          </a:p>
          <a:p>
            <a:pPr marL="148166" indent="-148166" algn="l">
              <a:buSzPct val="75000"/>
              <a:buChar char="-"/>
              <a:defRPr sz="1200"/>
            </a:pPr>
            <a:r>
              <a:t>Grid stability</a:t>
            </a:r>
          </a:p>
        </p:txBody>
      </p:sp>
      <p:sp>
        <p:nvSpPr>
          <p:cNvPr id="222" name="Linie"/>
          <p:cNvSpPr/>
          <p:nvPr/>
        </p:nvSpPr>
        <p:spPr>
          <a:xfrm>
            <a:off x="7318533" y="4736306"/>
            <a:ext cx="1204367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23" name="Linie"/>
          <p:cNvSpPr/>
          <p:nvPr/>
        </p:nvSpPr>
        <p:spPr>
          <a:xfrm>
            <a:off x="5550966" y="4736306"/>
            <a:ext cx="486804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24" name="Linie"/>
          <p:cNvSpPr/>
          <p:nvPr/>
        </p:nvSpPr>
        <p:spPr>
          <a:xfrm flipV="1">
            <a:off x="3779876" y="4771380"/>
            <a:ext cx="475732" cy="82932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25" name="Abgerundetes Rechteck"/>
          <p:cNvSpPr/>
          <p:nvPr/>
        </p:nvSpPr>
        <p:spPr>
          <a:xfrm>
            <a:off x="1530151" y="2193478"/>
            <a:ext cx="6241108" cy="5193606"/>
          </a:xfrm>
          <a:prstGeom prst="roundRect">
            <a:avLst>
              <a:gd name="adj" fmla="val 7918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26" name="Linie"/>
          <p:cNvSpPr/>
          <p:nvPr/>
        </p:nvSpPr>
        <p:spPr>
          <a:xfrm flipH="1">
            <a:off x="3763591" y="3037271"/>
            <a:ext cx="508727" cy="782020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27" name="Linie"/>
          <p:cNvSpPr/>
          <p:nvPr/>
        </p:nvSpPr>
        <p:spPr>
          <a:xfrm>
            <a:off x="5555245" y="3062682"/>
            <a:ext cx="1196507" cy="1051995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28" name="Linie"/>
          <p:cNvSpPr/>
          <p:nvPr/>
        </p:nvSpPr>
        <p:spPr>
          <a:xfrm>
            <a:off x="4914900" y="3686942"/>
            <a:ext cx="0" cy="457303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29" name="Integrated Monopoly with Own…"/>
          <p:cNvSpPr/>
          <p:nvPr/>
        </p:nvSpPr>
        <p:spPr>
          <a:xfrm>
            <a:off x="3613726" y="881856"/>
            <a:ext cx="2751523" cy="749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Integrated Monopoly with Own</a:t>
            </a:r>
          </a:p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 Renewables</a:t>
            </a:r>
          </a:p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plus Consumer Producers</a:t>
            </a:r>
          </a:p>
        </p:txBody>
      </p:sp>
      <p:sp>
        <p:nvSpPr>
          <p:cNvPr id="230" name="Renewable Generation"/>
          <p:cNvSpPr/>
          <p:nvPr/>
        </p:nvSpPr>
        <p:spPr>
          <a:xfrm>
            <a:off x="2514600" y="4965700"/>
            <a:ext cx="1270000" cy="1270000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Renewable Generation</a:t>
            </a:r>
          </a:p>
        </p:txBody>
      </p:sp>
      <p:sp>
        <p:nvSpPr>
          <p:cNvPr id="231" name="Linie"/>
          <p:cNvSpPr/>
          <p:nvPr/>
        </p:nvSpPr>
        <p:spPr>
          <a:xfrm>
            <a:off x="1987206" y="5676900"/>
            <a:ext cx="486805" cy="0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32" name="Linie"/>
          <p:cNvSpPr/>
          <p:nvPr/>
        </p:nvSpPr>
        <p:spPr>
          <a:xfrm>
            <a:off x="3780346" y="3884345"/>
            <a:ext cx="496760" cy="77253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33" name="Linie"/>
          <p:cNvSpPr/>
          <p:nvPr/>
        </p:nvSpPr>
        <p:spPr>
          <a:xfrm>
            <a:off x="2390852" y="8051006"/>
            <a:ext cx="1204368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34" name="Power flow"/>
          <p:cNvSpPr/>
          <p:nvPr/>
        </p:nvSpPr>
        <p:spPr>
          <a:xfrm>
            <a:off x="3715407" y="7892256"/>
            <a:ext cx="1052786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Power flow</a:t>
            </a:r>
          </a:p>
        </p:txBody>
      </p:sp>
      <p:sp>
        <p:nvSpPr>
          <p:cNvPr id="235" name="Linie"/>
          <p:cNvSpPr/>
          <p:nvPr/>
        </p:nvSpPr>
        <p:spPr>
          <a:xfrm>
            <a:off x="2425649" y="8424093"/>
            <a:ext cx="1052786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36" name="Control flow"/>
          <p:cNvSpPr/>
          <p:nvPr/>
        </p:nvSpPr>
        <p:spPr>
          <a:xfrm>
            <a:off x="3666182" y="8265343"/>
            <a:ext cx="1151236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Control flow</a:t>
            </a:r>
          </a:p>
        </p:txBody>
      </p:sp>
      <p:sp>
        <p:nvSpPr>
          <p:cNvPr id="237" name="Rechteck"/>
          <p:cNvSpPr/>
          <p:nvPr/>
        </p:nvSpPr>
        <p:spPr>
          <a:xfrm>
            <a:off x="2317041" y="7746206"/>
            <a:ext cx="2592339" cy="939801"/>
          </a:xfrm>
          <a:prstGeom prst="rect">
            <a:avLst/>
          </a:prstGeom>
          <a:ln w="25400">
            <a:solidFill>
              <a:srgbClr val="53585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38" name="Linie"/>
          <p:cNvSpPr/>
          <p:nvPr/>
        </p:nvSpPr>
        <p:spPr>
          <a:xfrm>
            <a:off x="1995042" y="3047206"/>
            <a:ext cx="2309116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39" name="Linie"/>
          <p:cNvSpPr/>
          <p:nvPr/>
        </p:nvSpPr>
        <p:spPr>
          <a:xfrm flipH="1">
            <a:off x="7333285" y="3428640"/>
            <a:ext cx="1181917" cy="1181917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40" name="Consumer"/>
          <p:cNvSpPr/>
          <p:nvPr/>
        </p:nvSpPr>
        <p:spPr>
          <a:xfrm>
            <a:off x="8509536" y="4101306"/>
            <a:ext cx="1270001" cy="1270001"/>
          </a:xfrm>
          <a:prstGeom prst="roundRect">
            <a:avLst>
              <a:gd name="adj" fmla="val 19436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Consumer</a:t>
            </a:r>
          </a:p>
        </p:txBody>
      </p:sp>
      <p:sp>
        <p:nvSpPr>
          <p:cNvPr id="241" name="Linie"/>
          <p:cNvSpPr/>
          <p:nvPr/>
        </p:nvSpPr>
        <p:spPr>
          <a:xfrm flipV="1">
            <a:off x="7340983" y="3079638"/>
            <a:ext cx="1181917" cy="1181917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42" name="Linie"/>
          <p:cNvSpPr/>
          <p:nvPr/>
        </p:nvSpPr>
        <p:spPr>
          <a:xfrm>
            <a:off x="5552220" y="3073513"/>
            <a:ext cx="3001994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43" name="Linie"/>
          <p:cNvSpPr/>
          <p:nvPr/>
        </p:nvSpPr>
        <p:spPr>
          <a:xfrm flipV="1">
            <a:off x="1988142" y="3046820"/>
            <a:ext cx="1" cy="2639679"/>
          </a:xfrm>
          <a:prstGeom prst="line">
            <a:avLst/>
          </a:prstGeom>
          <a:ln w="254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onsumer producer"/>
          <p:cNvSpPr/>
          <p:nvPr/>
        </p:nvSpPr>
        <p:spPr>
          <a:xfrm>
            <a:off x="8520384" y="2399506"/>
            <a:ext cx="1270001" cy="1270001"/>
          </a:xfrm>
          <a:prstGeom prst="roundRect">
            <a:avLst>
              <a:gd name="adj" fmla="val 19436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Consumer producer</a:t>
            </a:r>
          </a:p>
        </p:txBody>
      </p:sp>
      <p:sp>
        <p:nvSpPr>
          <p:cNvPr id="246" name="Transmission"/>
          <p:cNvSpPr/>
          <p:nvPr/>
        </p:nvSpPr>
        <p:spPr>
          <a:xfrm>
            <a:off x="4279900" y="41013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Transmission</a:t>
            </a:r>
          </a:p>
        </p:txBody>
      </p:sp>
      <p:sp>
        <p:nvSpPr>
          <p:cNvPr id="247" name="Distribution"/>
          <p:cNvSpPr/>
          <p:nvPr/>
        </p:nvSpPr>
        <p:spPr>
          <a:xfrm>
            <a:off x="6045200" y="41013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Distribution</a:t>
            </a:r>
          </a:p>
        </p:txBody>
      </p:sp>
      <p:sp>
        <p:nvSpPr>
          <p:cNvPr id="248" name="Conventional Generation"/>
          <p:cNvSpPr/>
          <p:nvPr/>
        </p:nvSpPr>
        <p:spPr>
          <a:xfrm>
            <a:off x="2514600" y="3236912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Conventional Generation</a:t>
            </a:r>
          </a:p>
        </p:txBody>
      </p:sp>
      <p:sp>
        <p:nvSpPr>
          <p:cNvPr id="249" name="System control…"/>
          <p:cNvSpPr/>
          <p:nvPr/>
        </p:nvSpPr>
        <p:spPr>
          <a:xfrm>
            <a:off x="4279900" y="23995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System control</a:t>
            </a:r>
          </a:p>
          <a:p>
            <a:pPr marL="148166" indent="-148166" algn="l">
              <a:buSzPct val="75000"/>
              <a:buChar char="-"/>
              <a:defRPr sz="1200"/>
            </a:pPr>
            <a:r>
              <a:t>Dispatch</a:t>
            </a:r>
          </a:p>
          <a:p>
            <a:pPr marL="148166" indent="-148166" algn="l">
              <a:buSzPct val="75000"/>
              <a:buChar char="-"/>
              <a:defRPr sz="1200"/>
            </a:pPr>
            <a:r>
              <a:t>Grid stability</a:t>
            </a:r>
          </a:p>
        </p:txBody>
      </p:sp>
      <p:sp>
        <p:nvSpPr>
          <p:cNvPr id="250" name="Linie"/>
          <p:cNvSpPr/>
          <p:nvPr/>
        </p:nvSpPr>
        <p:spPr>
          <a:xfrm>
            <a:off x="7318533" y="4736306"/>
            <a:ext cx="1204367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51" name="Linie"/>
          <p:cNvSpPr/>
          <p:nvPr/>
        </p:nvSpPr>
        <p:spPr>
          <a:xfrm>
            <a:off x="5550966" y="4736306"/>
            <a:ext cx="486804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52" name="Linie"/>
          <p:cNvSpPr/>
          <p:nvPr/>
        </p:nvSpPr>
        <p:spPr>
          <a:xfrm flipV="1">
            <a:off x="3779876" y="4771380"/>
            <a:ext cx="475732" cy="82932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53" name="Abgerundetes Rechteck"/>
          <p:cNvSpPr/>
          <p:nvPr/>
        </p:nvSpPr>
        <p:spPr>
          <a:xfrm>
            <a:off x="2207716" y="2193478"/>
            <a:ext cx="5563543" cy="5193606"/>
          </a:xfrm>
          <a:prstGeom prst="roundRect">
            <a:avLst>
              <a:gd name="adj" fmla="val 7918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54" name="Linie"/>
          <p:cNvSpPr/>
          <p:nvPr/>
        </p:nvSpPr>
        <p:spPr>
          <a:xfrm flipH="1">
            <a:off x="3763591" y="3037271"/>
            <a:ext cx="508727" cy="782020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55" name="Linie"/>
          <p:cNvSpPr/>
          <p:nvPr/>
        </p:nvSpPr>
        <p:spPr>
          <a:xfrm>
            <a:off x="5555245" y="3062682"/>
            <a:ext cx="1196507" cy="1051995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56" name="Linie"/>
          <p:cNvSpPr/>
          <p:nvPr/>
        </p:nvSpPr>
        <p:spPr>
          <a:xfrm>
            <a:off x="4914900" y="3686942"/>
            <a:ext cx="0" cy="457303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57" name="Integrated Monopoly with Own…"/>
          <p:cNvSpPr/>
          <p:nvPr/>
        </p:nvSpPr>
        <p:spPr>
          <a:xfrm>
            <a:off x="3613726" y="773906"/>
            <a:ext cx="2751523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Integrated Monopoly with Own</a:t>
            </a:r>
          </a:p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 Renewables</a:t>
            </a:r>
          </a:p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plus IPPs with Renewables</a:t>
            </a:r>
          </a:p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and Consumer Producers</a:t>
            </a:r>
          </a:p>
        </p:txBody>
      </p:sp>
      <p:sp>
        <p:nvSpPr>
          <p:cNvPr id="258" name="Renewable Generation"/>
          <p:cNvSpPr/>
          <p:nvPr/>
        </p:nvSpPr>
        <p:spPr>
          <a:xfrm>
            <a:off x="2514600" y="4965700"/>
            <a:ext cx="1270000" cy="1270000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Renewable Generation</a:t>
            </a:r>
          </a:p>
        </p:txBody>
      </p:sp>
      <p:sp>
        <p:nvSpPr>
          <p:cNvPr id="259" name="Linie"/>
          <p:cNvSpPr/>
          <p:nvPr/>
        </p:nvSpPr>
        <p:spPr>
          <a:xfrm>
            <a:off x="267820" y="5676900"/>
            <a:ext cx="2256991" cy="0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60" name="Linie"/>
          <p:cNvSpPr/>
          <p:nvPr/>
        </p:nvSpPr>
        <p:spPr>
          <a:xfrm>
            <a:off x="3780346" y="3884345"/>
            <a:ext cx="496760" cy="77253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61" name="Linie"/>
          <p:cNvSpPr/>
          <p:nvPr/>
        </p:nvSpPr>
        <p:spPr>
          <a:xfrm>
            <a:off x="2390852" y="8051006"/>
            <a:ext cx="1204368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62" name="Power flow"/>
          <p:cNvSpPr/>
          <p:nvPr/>
        </p:nvSpPr>
        <p:spPr>
          <a:xfrm>
            <a:off x="3715407" y="7892256"/>
            <a:ext cx="1052786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Power flow</a:t>
            </a:r>
          </a:p>
        </p:txBody>
      </p:sp>
      <p:sp>
        <p:nvSpPr>
          <p:cNvPr id="263" name="Linie"/>
          <p:cNvSpPr/>
          <p:nvPr/>
        </p:nvSpPr>
        <p:spPr>
          <a:xfrm>
            <a:off x="2425649" y="8424093"/>
            <a:ext cx="1052786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64" name="Control flow"/>
          <p:cNvSpPr/>
          <p:nvPr/>
        </p:nvSpPr>
        <p:spPr>
          <a:xfrm>
            <a:off x="3666182" y="8265343"/>
            <a:ext cx="1151236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Control flow</a:t>
            </a:r>
          </a:p>
        </p:txBody>
      </p:sp>
      <p:sp>
        <p:nvSpPr>
          <p:cNvPr id="265" name="Rechteck"/>
          <p:cNvSpPr/>
          <p:nvPr/>
        </p:nvSpPr>
        <p:spPr>
          <a:xfrm>
            <a:off x="2317041" y="7746206"/>
            <a:ext cx="2592339" cy="939801"/>
          </a:xfrm>
          <a:prstGeom prst="rect">
            <a:avLst/>
          </a:prstGeom>
          <a:ln w="25400">
            <a:solidFill>
              <a:srgbClr val="53585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66" name="Renewable Generation…"/>
          <p:cNvSpPr/>
          <p:nvPr/>
        </p:nvSpPr>
        <p:spPr>
          <a:xfrm>
            <a:off x="692742" y="4101306"/>
            <a:ext cx="1270001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Renewable Generation</a:t>
            </a:r>
          </a:p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(IPPs)</a:t>
            </a:r>
          </a:p>
        </p:txBody>
      </p:sp>
      <p:sp>
        <p:nvSpPr>
          <p:cNvPr id="267" name="Linie"/>
          <p:cNvSpPr/>
          <p:nvPr/>
        </p:nvSpPr>
        <p:spPr>
          <a:xfrm>
            <a:off x="1972439" y="4736306"/>
            <a:ext cx="2297765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68" name="Linie"/>
          <p:cNvSpPr/>
          <p:nvPr/>
        </p:nvSpPr>
        <p:spPr>
          <a:xfrm flipH="1">
            <a:off x="1421715" y="3062438"/>
            <a:ext cx="1" cy="1042945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69" name="Linie"/>
          <p:cNvSpPr/>
          <p:nvPr/>
        </p:nvSpPr>
        <p:spPr>
          <a:xfrm>
            <a:off x="251986" y="3047206"/>
            <a:ext cx="4052172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70" name="Linie"/>
          <p:cNvSpPr/>
          <p:nvPr/>
        </p:nvSpPr>
        <p:spPr>
          <a:xfrm flipH="1">
            <a:off x="7333285" y="3428640"/>
            <a:ext cx="1181917" cy="1181917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71" name="Consumer"/>
          <p:cNvSpPr/>
          <p:nvPr/>
        </p:nvSpPr>
        <p:spPr>
          <a:xfrm>
            <a:off x="8509536" y="4101306"/>
            <a:ext cx="1270001" cy="1270001"/>
          </a:xfrm>
          <a:prstGeom prst="roundRect">
            <a:avLst>
              <a:gd name="adj" fmla="val 19436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Consumer</a:t>
            </a:r>
          </a:p>
        </p:txBody>
      </p:sp>
      <p:sp>
        <p:nvSpPr>
          <p:cNvPr id="272" name="Linie"/>
          <p:cNvSpPr/>
          <p:nvPr/>
        </p:nvSpPr>
        <p:spPr>
          <a:xfrm flipV="1">
            <a:off x="7340983" y="3079638"/>
            <a:ext cx="1181917" cy="1181917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73" name="Linie"/>
          <p:cNvSpPr/>
          <p:nvPr/>
        </p:nvSpPr>
        <p:spPr>
          <a:xfrm>
            <a:off x="5552220" y="3073513"/>
            <a:ext cx="3001994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74" name="Linie"/>
          <p:cNvSpPr/>
          <p:nvPr/>
        </p:nvSpPr>
        <p:spPr>
          <a:xfrm flipV="1">
            <a:off x="265330" y="3046820"/>
            <a:ext cx="1" cy="2639679"/>
          </a:xfrm>
          <a:prstGeom prst="line">
            <a:avLst/>
          </a:prstGeom>
          <a:ln w="254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Consumer producer"/>
          <p:cNvSpPr/>
          <p:nvPr/>
        </p:nvSpPr>
        <p:spPr>
          <a:xfrm>
            <a:off x="8520384" y="2399506"/>
            <a:ext cx="1270001" cy="1270001"/>
          </a:xfrm>
          <a:prstGeom prst="roundRect">
            <a:avLst>
              <a:gd name="adj" fmla="val 19436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Consumer producer</a:t>
            </a:r>
          </a:p>
        </p:txBody>
      </p:sp>
      <p:sp>
        <p:nvSpPr>
          <p:cNvPr id="277" name="Transmission"/>
          <p:cNvSpPr/>
          <p:nvPr/>
        </p:nvSpPr>
        <p:spPr>
          <a:xfrm>
            <a:off x="4279900" y="41013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Transmission</a:t>
            </a:r>
          </a:p>
        </p:txBody>
      </p:sp>
      <p:sp>
        <p:nvSpPr>
          <p:cNvPr id="278" name="Distribution"/>
          <p:cNvSpPr/>
          <p:nvPr/>
        </p:nvSpPr>
        <p:spPr>
          <a:xfrm>
            <a:off x="6045200" y="41013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Distribution</a:t>
            </a:r>
          </a:p>
        </p:txBody>
      </p:sp>
      <p:sp>
        <p:nvSpPr>
          <p:cNvPr id="279" name="Conventional Generation"/>
          <p:cNvSpPr/>
          <p:nvPr/>
        </p:nvSpPr>
        <p:spPr>
          <a:xfrm>
            <a:off x="2514600" y="3236912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Conventional Generation</a:t>
            </a:r>
          </a:p>
        </p:txBody>
      </p:sp>
      <p:sp>
        <p:nvSpPr>
          <p:cNvPr id="280" name="System control…"/>
          <p:cNvSpPr/>
          <p:nvPr/>
        </p:nvSpPr>
        <p:spPr>
          <a:xfrm>
            <a:off x="4279900" y="23995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System control</a:t>
            </a:r>
          </a:p>
          <a:p>
            <a:pPr marL="148166" indent="-148166" algn="l">
              <a:buSzPct val="75000"/>
              <a:buChar char="-"/>
              <a:defRPr sz="1200"/>
            </a:pPr>
            <a:r>
              <a:t>Dispatch</a:t>
            </a:r>
          </a:p>
          <a:p>
            <a:pPr marL="148166" indent="-148166" algn="l">
              <a:buSzPct val="75000"/>
              <a:buChar char="-"/>
              <a:defRPr sz="1200"/>
            </a:pPr>
            <a:r>
              <a:t>Grid stability</a:t>
            </a:r>
          </a:p>
        </p:txBody>
      </p:sp>
      <p:sp>
        <p:nvSpPr>
          <p:cNvPr id="281" name="Linie"/>
          <p:cNvSpPr/>
          <p:nvPr/>
        </p:nvSpPr>
        <p:spPr>
          <a:xfrm>
            <a:off x="7318533" y="4736306"/>
            <a:ext cx="1204367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82" name="Linie"/>
          <p:cNvSpPr/>
          <p:nvPr/>
        </p:nvSpPr>
        <p:spPr>
          <a:xfrm>
            <a:off x="5550966" y="4736306"/>
            <a:ext cx="486804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83" name="Linie"/>
          <p:cNvSpPr/>
          <p:nvPr/>
        </p:nvSpPr>
        <p:spPr>
          <a:xfrm flipV="1">
            <a:off x="3779876" y="4771380"/>
            <a:ext cx="475732" cy="82932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84" name="Abgerundetes Rechteck"/>
          <p:cNvSpPr/>
          <p:nvPr/>
        </p:nvSpPr>
        <p:spPr>
          <a:xfrm>
            <a:off x="2207716" y="2193478"/>
            <a:ext cx="5563543" cy="5193606"/>
          </a:xfrm>
          <a:prstGeom prst="roundRect">
            <a:avLst>
              <a:gd name="adj" fmla="val 7918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85" name="Linie"/>
          <p:cNvSpPr/>
          <p:nvPr/>
        </p:nvSpPr>
        <p:spPr>
          <a:xfrm flipH="1">
            <a:off x="3763591" y="3037271"/>
            <a:ext cx="508727" cy="782020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86" name="Linie"/>
          <p:cNvSpPr/>
          <p:nvPr/>
        </p:nvSpPr>
        <p:spPr>
          <a:xfrm>
            <a:off x="5555245" y="3062682"/>
            <a:ext cx="1196507" cy="1051995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87" name="Linie"/>
          <p:cNvSpPr/>
          <p:nvPr/>
        </p:nvSpPr>
        <p:spPr>
          <a:xfrm>
            <a:off x="4914900" y="3686942"/>
            <a:ext cx="0" cy="457303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88" name="Integrated Monopoly with Own…"/>
          <p:cNvSpPr/>
          <p:nvPr/>
        </p:nvSpPr>
        <p:spPr>
          <a:xfrm>
            <a:off x="3499649" y="773906"/>
            <a:ext cx="2979677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Integrated Monopoly with Own</a:t>
            </a:r>
          </a:p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 Renewables and Central Storage</a:t>
            </a:r>
          </a:p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plus IPPs with Renewables</a:t>
            </a:r>
          </a:p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and Consumer Producers</a:t>
            </a:r>
          </a:p>
        </p:txBody>
      </p:sp>
      <p:sp>
        <p:nvSpPr>
          <p:cNvPr id="289" name="Renewable Generation"/>
          <p:cNvSpPr/>
          <p:nvPr/>
        </p:nvSpPr>
        <p:spPr>
          <a:xfrm>
            <a:off x="2514600" y="4965700"/>
            <a:ext cx="1270000" cy="1270000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Renewable Generation</a:t>
            </a:r>
          </a:p>
        </p:txBody>
      </p:sp>
      <p:sp>
        <p:nvSpPr>
          <p:cNvPr id="290" name="Linie"/>
          <p:cNvSpPr/>
          <p:nvPr/>
        </p:nvSpPr>
        <p:spPr>
          <a:xfrm>
            <a:off x="267820" y="5676900"/>
            <a:ext cx="2256991" cy="0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91" name="Linie"/>
          <p:cNvSpPr/>
          <p:nvPr/>
        </p:nvSpPr>
        <p:spPr>
          <a:xfrm>
            <a:off x="3780346" y="3884345"/>
            <a:ext cx="496760" cy="77253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92" name="Linie"/>
          <p:cNvSpPr/>
          <p:nvPr/>
        </p:nvSpPr>
        <p:spPr>
          <a:xfrm>
            <a:off x="2390852" y="8051006"/>
            <a:ext cx="1204368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93" name="Power flow"/>
          <p:cNvSpPr/>
          <p:nvPr/>
        </p:nvSpPr>
        <p:spPr>
          <a:xfrm>
            <a:off x="3715407" y="7892256"/>
            <a:ext cx="1052786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Power flow</a:t>
            </a:r>
          </a:p>
        </p:txBody>
      </p:sp>
      <p:sp>
        <p:nvSpPr>
          <p:cNvPr id="294" name="Linie"/>
          <p:cNvSpPr/>
          <p:nvPr/>
        </p:nvSpPr>
        <p:spPr>
          <a:xfrm>
            <a:off x="2425649" y="8424093"/>
            <a:ext cx="1052786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95" name="Control flow"/>
          <p:cNvSpPr/>
          <p:nvPr/>
        </p:nvSpPr>
        <p:spPr>
          <a:xfrm>
            <a:off x="3666182" y="8265343"/>
            <a:ext cx="1151236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Control flow</a:t>
            </a:r>
          </a:p>
        </p:txBody>
      </p:sp>
      <p:sp>
        <p:nvSpPr>
          <p:cNvPr id="296" name="Rechteck"/>
          <p:cNvSpPr/>
          <p:nvPr/>
        </p:nvSpPr>
        <p:spPr>
          <a:xfrm>
            <a:off x="2317041" y="7746206"/>
            <a:ext cx="2592339" cy="939801"/>
          </a:xfrm>
          <a:prstGeom prst="rect">
            <a:avLst/>
          </a:prstGeom>
          <a:ln w="25400">
            <a:solidFill>
              <a:srgbClr val="53585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97" name="Renewable Generation…"/>
          <p:cNvSpPr/>
          <p:nvPr/>
        </p:nvSpPr>
        <p:spPr>
          <a:xfrm>
            <a:off x="692742" y="4101306"/>
            <a:ext cx="1270001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Renewable Generation</a:t>
            </a:r>
          </a:p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(IPPs)</a:t>
            </a:r>
          </a:p>
        </p:txBody>
      </p:sp>
      <p:sp>
        <p:nvSpPr>
          <p:cNvPr id="298" name="Linie"/>
          <p:cNvSpPr/>
          <p:nvPr/>
        </p:nvSpPr>
        <p:spPr>
          <a:xfrm>
            <a:off x="1972439" y="4736306"/>
            <a:ext cx="2297765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299" name="Linie"/>
          <p:cNvSpPr/>
          <p:nvPr/>
        </p:nvSpPr>
        <p:spPr>
          <a:xfrm flipH="1">
            <a:off x="1421715" y="3062438"/>
            <a:ext cx="1" cy="1042945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00" name="Linie"/>
          <p:cNvSpPr/>
          <p:nvPr/>
        </p:nvSpPr>
        <p:spPr>
          <a:xfrm>
            <a:off x="251986" y="3047206"/>
            <a:ext cx="4052172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01" name="Linie"/>
          <p:cNvSpPr/>
          <p:nvPr/>
        </p:nvSpPr>
        <p:spPr>
          <a:xfrm flipH="1">
            <a:off x="7333285" y="3428640"/>
            <a:ext cx="1181917" cy="1181917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02" name="Consumer"/>
          <p:cNvSpPr/>
          <p:nvPr/>
        </p:nvSpPr>
        <p:spPr>
          <a:xfrm>
            <a:off x="8509536" y="4101306"/>
            <a:ext cx="1270001" cy="1270001"/>
          </a:xfrm>
          <a:prstGeom prst="roundRect">
            <a:avLst>
              <a:gd name="adj" fmla="val 19436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Consumer</a:t>
            </a:r>
          </a:p>
        </p:txBody>
      </p:sp>
      <p:sp>
        <p:nvSpPr>
          <p:cNvPr id="303" name="Linie"/>
          <p:cNvSpPr/>
          <p:nvPr/>
        </p:nvSpPr>
        <p:spPr>
          <a:xfrm flipV="1">
            <a:off x="7340983" y="3079638"/>
            <a:ext cx="1181917" cy="1181917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04" name="Linie"/>
          <p:cNvSpPr/>
          <p:nvPr/>
        </p:nvSpPr>
        <p:spPr>
          <a:xfrm>
            <a:off x="5552220" y="3073513"/>
            <a:ext cx="3001994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05" name="Linie"/>
          <p:cNvSpPr/>
          <p:nvPr/>
        </p:nvSpPr>
        <p:spPr>
          <a:xfrm flipV="1">
            <a:off x="265330" y="3046820"/>
            <a:ext cx="1" cy="3486921"/>
          </a:xfrm>
          <a:prstGeom prst="line">
            <a:avLst/>
          </a:prstGeom>
          <a:ln w="254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06" name="Central Storage"/>
          <p:cNvSpPr/>
          <p:nvPr/>
        </p:nvSpPr>
        <p:spPr>
          <a:xfrm>
            <a:off x="4279900" y="592375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Central Storage</a:t>
            </a:r>
          </a:p>
        </p:txBody>
      </p:sp>
      <p:sp>
        <p:nvSpPr>
          <p:cNvPr id="307" name="Linie"/>
          <p:cNvSpPr/>
          <p:nvPr/>
        </p:nvSpPr>
        <p:spPr>
          <a:xfrm flipV="1">
            <a:off x="4914900" y="5388391"/>
            <a:ext cx="1" cy="51828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08" name="Linie"/>
          <p:cNvSpPr/>
          <p:nvPr/>
        </p:nvSpPr>
        <p:spPr>
          <a:xfrm>
            <a:off x="279870" y="6520656"/>
            <a:ext cx="3996405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Consumer producer"/>
          <p:cNvSpPr/>
          <p:nvPr/>
        </p:nvSpPr>
        <p:spPr>
          <a:xfrm>
            <a:off x="8520384" y="2399506"/>
            <a:ext cx="1270001" cy="1270001"/>
          </a:xfrm>
          <a:prstGeom prst="roundRect">
            <a:avLst>
              <a:gd name="adj" fmla="val 19436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Consumer producer</a:t>
            </a:r>
          </a:p>
        </p:txBody>
      </p:sp>
      <p:sp>
        <p:nvSpPr>
          <p:cNvPr id="311" name="Transmission"/>
          <p:cNvSpPr/>
          <p:nvPr/>
        </p:nvSpPr>
        <p:spPr>
          <a:xfrm>
            <a:off x="4279900" y="41013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Transmission</a:t>
            </a:r>
          </a:p>
        </p:txBody>
      </p:sp>
      <p:sp>
        <p:nvSpPr>
          <p:cNvPr id="312" name="Distribution"/>
          <p:cNvSpPr/>
          <p:nvPr/>
        </p:nvSpPr>
        <p:spPr>
          <a:xfrm>
            <a:off x="6045200" y="41013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Distribution</a:t>
            </a:r>
          </a:p>
        </p:txBody>
      </p:sp>
      <p:sp>
        <p:nvSpPr>
          <p:cNvPr id="313" name="Conventional Generation…"/>
          <p:cNvSpPr/>
          <p:nvPr/>
        </p:nvSpPr>
        <p:spPr>
          <a:xfrm>
            <a:off x="2514600" y="3236912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Conventional Generation</a:t>
            </a:r>
          </a:p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(Integrated Utility)</a:t>
            </a:r>
          </a:p>
        </p:txBody>
      </p:sp>
      <p:sp>
        <p:nvSpPr>
          <p:cNvPr id="314" name="System control…"/>
          <p:cNvSpPr/>
          <p:nvPr/>
        </p:nvSpPr>
        <p:spPr>
          <a:xfrm>
            <a:off x="4279900" y="23995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System control</a:t>
            </a:r>
          </a:p>
          <a:p>
            <a:pPr marL="148166" indent="-148166" algn="l">
              <a:buSzPct val="75000"/>
              <a:buChar char="-"/>
              <a:defRPr sz="1200"/>
            </a:pPr>
            <a:r>
              <a:t>Dispatch</a:t>
            </a:r>
          </a:p>
          <a:p>
            <a:pPr marL="148166" indent="-148166" algn="l">
              <a:buSzPct val="75000"/>
              <a:buChar char="-"/>
              <a:defRPr sz="1200"/>
            </a:pPr>
            <a:r>
              <a:t>Grid stability</a:t>
            </a:r>
          </a:p>
        </p:txBody>
      </p:sp>
      <p:sp>
        <p:nvSpPr>
          <p:cNvPr id="315" name="Linie"/>
          <p:cNvSpPr/>
          <p:nvPr/>
        </p:nvSpPr>
        <p:spPr>
          <a:xfrm>
            <a:off x="7318533" y="4736306"/>
            <a:ext cx="1204367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16" name="Linie"/>
          <p:cNvSpPr/>
          <p:nvPr/>
        </p:nvSpPr>
        <p:spPr>
          <a:xfrm>
            <a:off x="5550966" y="4736306"/>
            <a:ext cx="486804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17" name="Linie"/>
          <p:cNvSpPr/>
          <p:nvPr/>
        </p:nvSpPr>
        <p:spPr>
          <a:xfrm flipV="1">
            <a:off x="3779876" y="4771380"/>
            <a:ext cx="475732" cy="82932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18" name="Abgerundetes Rechteck"/>
          <p:cNvSpPr/>
          <p:nvPr/>
        </p:nvSpPr>
        <p:spPr>
          <a:xfrm>
            <a:off x="2207716" y="2193478"/>
            <a:ext cx="5563543" cy="5193606"/>
          </a:xfrm>
          <a:prstGeom prst="roundRect">
            <a:avLst>
              <a:gd name="adj" fmla="val 7918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19" name="Linie"/>
          <p:cNvSpPr/>
          <p:nvPr/>
        </p:nvSpPr>
        <p:spPr>
          <a:xfrm flipH="1">
            <a:off x="3763591" y="3037271"/>
            <a:ext cx="508727" cy="782020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20" name="Linie"/>
          <p:cNvSpPr/>
          <p:nvPr/>
        </p:nvSpPr>
        <p:spPr>
          <a:xfrm>
            <a:off x="5555245" y="3062682"/>
            <a:ext cx="1196507" cy="1051995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21" name="Linie"/>
          <p:cNvSpPr/>
          <p:nvPr/>
        </p:nvSpPr>
        <p:spPr>
          <a:xfrm>
            <a:off x="4914900" y="3686942"/>
            <a:ext cx="0" cy="457303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22" name="Integrated Utility with Own…"/>
          <p:cNvSpPr/>
          <p:nvPr/>
        </p:nvSpPr>
        <p:spPr>
          <a:xfrm>
            <a:off x="2501955" y="773906"/>
            <a:ext cx="4975065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Integrated Utility with Own</a:t>
            </a:r>
          </a:p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 Renewables</a:t>
            </a:r>
          </a:p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plus IPPs with Conventional Generation and Renewables</a:t>
            </a:r>
          </a:p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and Consumer Producers</a:t>
            </a:r>
          </a:p>
        </p:txBody>
      </p:sp>
      <p:sp>
        <p:nvSpPr>
          <p:cNvPr id="323" name="Renewable Generation…"/>
          <p:cNvSpPr/>
          <p:nvPr/>
        </p:nvSpPr>
        <p:spPr>
          <a:xfrm>
            <a:off x="2514600" y="4965700"/>
            <a:ext cx="1270000" cy="1270000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Renewable Generation</a:t>
            </a:r>
          </a:p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(Integrated Utility)</a:t>
            </a:r>
          </a:p>
        </p:txBody>
      </p:sp>
      <p:sp>
        <p:nvSpPr>
          <p:cNvPr id="324" name="Linie"/>
          <p:cNvSpPr/>
          <p:nvPr/>
        </p:nvSpPr>
        <p:spPr>
          <a:xfrm>
            <a:off x="255805" y="5978219"/>
            <a:ext cx="394294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25" name="Linie"/>
          <p:cNvSpPr/>
          <p:nvPr/>
        </p:nvSpPr>
        <p:spPr>
          <a:xfrm>
            <a:off x="3780346" y="3884345"/>
            <a:ext cx="496760" cy="77253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26" name="Linie"/>
          <p:cNvSpPr/>
          <p:nvPr/>
        </p:nvSpPr>
        <p:spPr>
          <a:xfrm>
            <a:off x="2390852" y="8051006"/>
            <a:ext cx="1204368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27" name="Power flow"/>
          <p:cNvSpPr/>
          <p:nvPr/>
        </p:nvSpPr>
        <p:spPr>
          <a:xfrm>
            <a:off x="3715407" y="7892256"/>
            <a:ext cx="1052786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Power flow</a:t>
            </a:r>
          </a:p>
        </p:txBody>
      </p:sp>
      <p:sp>
        <p:nvSpPr>
          <p:cNvPr id="328" name="Linie"/>
          <p:cNvSpPr/>
          <p:nvPr/>
        </p:nvSpPr>
        <p:spPr>
          <a:xfrm>
            <a:off x="2425649" y="8424093"/>
            <a:ext cx="1052786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29" name="Control flow"/>
          <p:cNvSpPr/>
          <p:nvPr/>
        </p:nvSpPr>
        <p:spPr>
          <a:xfrm>
            <a:off x="3666182" y="8265343"/>
            <a:ext cx="1151236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Control flow</a:t>
            </a:r>
          </a:p>
        </p:txBody>
      </p:sp>
      <p:sp>
        <p:nvSpPr>
          <p:cNvPr id="330" name="Rechteck"/>
          <p:cNvSpPr/>
          <p:nvPr/>
        </p:nvSpPr>
        <p:spPr>
          <a:xfrm>
            <a:off x="2317041" y="7746206"/>
            <a:ext cx="2592339" cy="939801"/>
          </a:xfrm>
          <a:prstGeom prst="rect">
            <a:avLst/>
          </a:prstGeom>
          <a:ln w="25400">
            <a:solidFill>
              <a:srgbClr val="53585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31" name="Renewable Generation…"/>
          <p:cNvSpPr/>
          <p:nvPr/>
        </p:nvSpPr>
        <p:spPr>
          <a:xfrm>
            <a:off x="647700" y="5348821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Renewable Generation</a:t>
            </a:r>
          </a:p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(IPPs)</a:t>
            </a:r>
          </a:p>
        </p:txBody>
      </p:sp>
      <p:sp>
        <p:nvSpPr>
          <p:cNvPr id="332" name="Linie"/>
          <p:cNvSpPr/>
          <p:nvPr/>
        </p:nvSpPr>
        <p:spPr>
          <a:xfrm>
            <a:off x="1268210" y="4736306"/>
            <a:ext cx="3001994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33" name="Linie"/>
          <p:cNvSpPr/>
          <p:nvPr/>
        </p:nvSpPr>
        <p:spPr>
          <a:xfrm>
            <a:off x="251986" y="2778125"/>
            <a:ext cx="4052172" cy="0"/>
          </a:xfrm>
          <a:prstGeom prst="line">
            <a:avLst/>
          </a:prstGeom>
          <a:ln w="254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34" name="Linie"/>
          <p:cNvSpPr/>
          <p:nvPr/>
        </p:nvSpPr>
        <p:spPr>
          <a:xfrm flipH="1">
            <a:off x="7333285" y="3428640"/>
            <a:ext cx="1181917" cy="1181917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35" name="Consumer"/>
          <p:cNvSpPr/>
          <p:nvPr/>
        </p:nvSpPr>
        <p:spPr>
          <a:xfrm>
            <a:off x="8509536" y="4101306"/>
            <a:ext cx="1270001" cy="1270001"/>
          </a:xfrm>
          <a:prstGeom prst="roundRect">
            <a:avLst>
              <a:gd name="adj" fmla="val 19436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Consumer</a:t>
            </a:r>
          </a:p>
        </p:txBody>
      </p:sp>
      <p:sp>
        <p:nvSpPr>
          <p:cNvPr id="336" name="Linie"/>
          <p:cNvSpPr/>
          <p:nvPr/>
        </p:nvSpPr>
        <p:spPr>
          <a:xfrm flipV="1">
            <a:off x="7340983" y="3079638"/>
            <a:ext cx="1181917" cy="1181917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37" name="Linie"/>
          <p:cNvSpPr/>
          <p:nvPr/>
        </p:nvSpPr>
        <p:spPr>
          <a:xfrm>
            <a:off x="5552220" y="3073513"/>
            <a:ext cx="3001994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38" name="Linie"/>
          <p:cNvSpPr/>
          <p:nvPr/>
        </p:nvSpPr>
        <p:spPr>
          <a:xfrm flipV="1">
            <a:off x="253999" y="2764824"/>
            <a:ext cx="2" cy="3219434"/>
          </a:xfrm>
          <a:prstGeom prst="line">
            <a:avLst/>
          </a:prstGeom>
          <a:ln w="254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39" name="Conventional Generation…"/>
          <p:cNvSpPr/>
          <p:nvPr/>
        </p:nvSpPr>
        <p:spPr>
          <a:xfrm>
            <a:off x="671878" y="2962195"/>
            <a:ext cx="1270001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Conventional Generation</a:t>
            </a:r>
          </a:p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(IPPs)</a:t>
            </a:r>
          </a:p>
        </p:txBody>
      </p:sp>
      <p:sp>
        <p:nvSpPr>
          <p:cNvPr id="340" name="Linie"/>
          <p:cNvSpPr/>
          <p:nvPr/>
        </p:nvSpPr>
        <p:spPr>
          <a:xfrm>
            <a:off x="255805" y="3616019"/>
            <a:ext cx="394294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41" name="Linie"/>
          <p:cNvSpPr/>
          <p:nvPr/>
        </p:nvSpPr>
        <p:spPr>
          <a:xfrm flipV="1">
            <a:off x="1282700" y="4717707"/>
            <a:ext cx="0" cy="627305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42" name="Linie"/>
          <p:cNvSpPr/>
          <p:nvPr/>
        </p:nvSpPr>
        <p:spPr>
          <a:xfrm flipH="1">
            <a:off x="1282700" y="4242530"/>
            <a:ext cx="1" cy="518282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Consumer producer"/>
          <p:cNvSpPr/>
          <p:nvPr/>
        </p:nvSpPr>
        <p:spPr>
          <a:xfrm>
            <a:off x="8520384" y="2399506"/>
            <a:ext cx="1270001" cy="1270001"/>
          </a:xfrm>
          <a:prstGeom prst="roundRect">
            <a:avLst>
              <a:gd name="adj" fmla="val 19436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Consumer producer</a:t>
            </a:r>
          </a:p>
        </p:txBody>
      </p:sp>
      <p:sp>
        <p:nvSpPr>
          <p:cNvPr id="345" name="Transmission"/>
          <p:cNvSpPr/>
          <p:nvPr/>
        </p:nvSpPr>
        <p:spPr>
          <a:xfrm>
            <a:off x="4279900" y="41013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Transmission</a:t>
            </a:r>
          </a:p>
        </p:txBody>
      </p:sp>
      <p:sp>
        <p:nvSpPr>
          <p:cNvPr id="346" name="Distribution"/>
          <p:cNvSpPr/>
          <p:nvPr/>
        </p:nvSpPr>
        <p:spPr>
          <a:xfrm>
            <a:off x="6045200" y="41013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Distribution</a:t>
            </a:r>
          </a:p>
        </p:txBody>
      </p:sp>
      <p:sp>
        <p:nvSpPr>
          <p:cNvPr id="347" name="Conventional Generation…"/>
          <p:cNvSpPr/>
          <p:nvPr/>
        </p:nvSpPr>
        <p:spPr>
          <a:xfrm>
            <a:off x="2514600" y="3236912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Conventional Generation</a:t>
            </a:r>
          </a:p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(Integrated Utility)</a:t>
            </a:r>
          </a:p>
        </p:txBody>
      </p:sp>
      <p:sp>
        <p:nvSpPr>
          <p:cNvPr id="348" name="System control…"/>
          <p:cNvSpPr/>
          <p:nvPr/>
        </p:nvSpPr>
        <p:spPr>
          <a:xfrm>
            <a:off x="4279900" y="239950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System control</a:t>
            </a:r>
          </a:p>
          <a:p>
            <a:pPr marL="148166" indent="-148166" algn="l">
              <a:buSzPct val="75000"/>
              <a:buChar char="-"/>
              <a:defRPr sz="1200"/>
            </a:pPr>
            <a:r>
              <a:t>Dispatch</a:t>
            </a:r>
          </a:p>
          <a:p>
            <a:pPr marL="148166" indent="-148166" algn="l">
              <a:buSzPct val="75000"/>
              <a:buChar char="-"/>
              <a:defRPr sz="1200"/>
            </a:pPr>
            <a:r>
              <a:t>Grid stability</a:t>
            </a:r>
          </a:p>
        </p:txBody>
      </p:sp>
      <p:sp>
        <p:nvSpPr>
          <p:cNvPr id="349" name="Linie"/>
          <p:cNvSpPr/>
          <p:nvPr/>
        </p:nvSpPr>
        <p:spPr>
          <a:xfrm>
            <a:off x="7318533" y="4736306"/>
            <a:ext cx="1204367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50" name="Linie"/>
          <p:cNvSpPr/>
          <p:nvPr/>
        </p:nvSpPr>
        <p:spPr>
          <a:xfrm>
            <a:off x="5550966" y="4736306"/>
            <a:ext cx="486804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51" name="Linie"/>
          <p:cNvSpPr/>
          <p:nvPr/>
        </p:nvSpPr>
        <p:spPr>
          <a:xfrm flipV="1">
            <a:off x="3779876" y="4771380"/>
            <a:ext cx="475732" cy="82932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52" name="Abgerundetes Rechteck"/>
          <p:cNvSpPr/>
          <p:nvPr/>
        </p:nvSpPr>
        <p:spPr>
          <a:xfrm>
            <a:off x="2207716" y="2193478"/>
            <a:ext cx="5563543" cy="5193606"/>
          </a:xfrm>
          <a:prstGeom prst="roundRect">
            <a:avLst>
              <a:gd name="adj" fmla="val 7918"/>
            </a:avLst>
          </a:prstGeom>
          <a:ln w="25400">
            <a:solidFill>
              <a:srgbClr val="85888D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53" name="Linie"/>
          <p:cNvSpPr/>
          <p:nvPr/>
        </p:nvSpPr>
        <p:spPr>
          <a:xfrm flipH="1">
            <a:off x="3763591" y="3037271"/>
            <a:ext cx="508727" cy="782020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54" name="Linie"/>
          <p:cNvSpPr/>
          <p:nvPr/>
        </p:nvSpPr>
        <p:spPr>
          <a:xfrm>
            <a:off x="5555245" y="3062682"/>
            <a:ext cx="1196507" cy="1051995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55" name="Linie"/>
          <p:cNvSpPr/>
          <p:nvPr/>
        </p:nvSpPr>
        <p:spPr>
          <a:xfrm>
            <a:off x="4914900" y="3686942"/>
            <a:ext cx="0" cy="457303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56" name="Integrated Utility with Own…"/>
          <p:cNvSpPr/>
          <p:nvPr/>
        </p:nvSpPr>
        <p:spPr>
          <a:xfrm>
            <a:off x="2501955" y="773906"/>
            <a:ext cx="4975065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Integrated Utility with Own</a:t>
            </a:r>
          </a:p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 Renewables and Central Storage </a:t>
            </a:r>
          </a:p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plus IPPs with Conventional Generation and Renewables</a:t>
            </a:r>
          </a:p>
          <a:p>
            <a:pPr>
              <a:defRPr b="1" sz="1400">
                <a:latin typeface="Helvetica"/>
                <a:ea typeface="Helvetica"/>
                <a:cs typeface="Helvetica"/>
                <a:sym typeface="Helvetica"/>
              </a:defRPr>
            </a:pPr>
            <a:r>
              <a:t>and Consumer Producers</a:t>
            </a:r>
          </a:p>
        </p:txBody>
      </p:sp>
      <p:sp>
        <p:nvSpPr>
          <p:cNvPr id="357" name="Renewable Generation…"/>
          <p:cNvSpPr/>
          <p:nvPr/>
        </p:nvSpPr>
        <p:spPr>
          <a:xfrm>
            <a:off x="2514600" y="4965700"/>
            <a:ext cx="1270000" cy="1270000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Renewable Generation</a:t>
            </a:r>
          </a:p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(Integrated Utility)</a:t>
            </a:r>
          </a:p>
        </p:txBody>
      </p:sp>
      <p:sp>
        <p:nvSpPr>
          <p:cNvPr id="358" name="Linie"/>
          <p:cNvSpPr/>
          <p:nvPr/>
        </p:nvSpPr>
        <p:spPr>
          <a:xfrm>
            <a:off x="255805" y="5940119"/>
            <a:ext cx="394294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59" name="Linie"/>
          <p:cNvSpPr/>
          <p:nvPr/>
        </p:nvSpPr>
        <p:spPr>
          <a:xfrm>
            <a:off x="3780346" y="3884345"/>
            <a:ext cx="496760" cy="77253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60" name="Linie"/>
          <p:cNvSpPr/>
          <p:nvPr/>
        </p:nvSpPr>
        <p:spPr>
          <a:xfrm>
            <a:off x="2390852" y="8051006"/>
            <a:ext cx="1204368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61" name="Power flow"/>
          <p:cNvSpPr/>
          <p:nvPr/>
        </p:nvSpPr>
        <p:spPr>
          <a:xfrm>
            <a:off x="3715407" y="7892256"/>
            <a:ext cx="1052786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Power flow</a:t>
            </a:r>
          </a:p>
        </p:txBody>
      </p:sp>
      <p:sp>
        <p:nvSpPr>
          <p:cNvPr id="362" name="Linie"/>
          <p:cNvSpPr/>
          <p:nvPr/>
        </p:nvSpPr>
        <p:spPr>
          <a:xfrm>
            <a:off x="2425649" y="8424093"/>
            <a:ext cx="1052786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63" name="Control flow"/>
          <p:cNvSpPr/>
          <p:nvPr/>
        </p:nvSpPr>
        <p:spPr>
          <a:xfrm>
            <a:off x="3666182" y="8265343"/>
            <a:ext cx="1151236" cy="31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Control flow</a:t>
            </a:r>
          </a:p>
        </p:txBody>
      </p:sp>
      <p:sp>
        <p:nvSpPr>
          <p:cNvPr id="364" name="Rechteck"/>
          <p:cNvSpPr/>
          <p:nvPr/>
        </p:nvSpPr>
        <p:spPr>
          <a:xfrm>
            <a:off x="2317041" y="7746206"/>
            <a:ext cx="2592339" cy="939801"/>
          </a:xfrm>
          <a:prstGeom prst="rect">
            <a:avLst/>
          </a:prstGeom>
          <a:ln w="25400">
            <a:solidFill>
              <a:srgbClr val="53585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65" name="Renewable Generation…"/>
          <p:cNvSpPr/>
          <p:nvPr/>
        </p:nvSpPr>
        <p:spPr>
          <a:xfrm>
            <a:off x="647700" y="5348821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Renewable Generation</a:t>
            </a:r>
          </a:p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(IPPs)</a:t>
            </a:r>
          </a:p>
        </p:txBody>
      </p:sp>
      <p:sp>
        <p:nvSpPr>
          <p:cNvPr id="366" name="Linie"/>
          <p:cNvSpPr/>
          <p:nvPr/>
        </p:nvSpPr>
        <p:spPr>
          <a:xfrm>
            <a:off x="1268210" y="4736306"/>
            <a:ext cx="3001994" cy="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67" name="Linie"/>
          <p:cNvSpPr/>
          <p:nvPr/>
        </p:nvSpPr>
        <p:spPr>
          <a:xfrm>
            <a:off x="251986" y="2778125"/>
            <a:ext cx="4052172" cy="0"/>
          </a:xfrm>
          <a:prstGeom prst="line">
            <a:avLst/>
          </a:prstGeom>
          <a:ln w="254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68" name="Linie"/>
          <p:cNvSpPr/>
          <p:nvPr/>
        </p:nvSpPr>
        <p:spPr>
          <a:xfrm flipH="1">
            <a:off x="7333285" y="3428640"/>
            <a:ext cx="1181917" cy="1181917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69" name="Consumer"/>
          <p:cNvSpPr/>
          <p:nvPr/>
        </p:nvSpPr>
        <p:spPr>
          <a:xfrm>
            <a:off x="8509536" y="4101306"/>
            <a:ext cx="1270001" cy="1270001"/>
          </a:xfrm>
          <a:prstGeom prst="roundRect">
            <a:avLst>
              <a:gd name="adj" fmla="val 19436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1" sz="1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Consumer</a:t>
            </a:r>
          </a:p>
        </p:txBody>
      </p:sp>
      <p:sp>
        <p:nvSpPr>
          <p:cNvPr id="370" name="Linie"/>
          <p:cNvSpPr/>
          <p:nvPr/>
        </p:nvSpPr>
        <p:spPr>
          <a:xfrm flipV="1">
            <a:off x="7340983" y="3079638"/>
            <a:ext cx="1181917" cy="1181917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71" name="Linie"/>
          <p:cNvSpPr/>
          <p:nvPr/>
        </p:nvSpPr>
        <p:spPr>
          <a:xfrm>
            <a:off x="5552220" y="3073513"/>
            <a:ext cx="3001994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72" name="Linie"/>
          <p:cNvSpPr/>
          <p:nvPr/>
        </p:nvSpPr>
        <p:spPr>
          <a:xfrm flipV="1">
            <a:off x="253999" y="2764824"/>
            <a:ext cx="2" cy="4050914"/>
          </a:xfrm>
          <a:prstGeom prst="line">
            <a:avLst/>
          </a:prstGeom>
          <a:ln w="254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73" name="Central Storage…"/>
          <p:cNvSpPr/>
          <p:nvPr/>
        </p:nvSpPr>
        <p:spPr>
          <a:xfrm>
            <a:off x="4279900" y="5923756"/>
            <a:ext cx="1270000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Central Storage</a:t>
            </a:r>
          </a:p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(Integrated Utility)</a:t>
            </a:r>
          </a:p>
        </p:txBody>
      </p:sp>
      <p:sp>
        <p:nvSpPr>
          <p:cNvPr id="374" name="Linie"/>
          <p:cNvSpPr/>
          <p:nvPr/>
        </p:nvSpPr>
        <p:spPr>
          <a:xfrm flipV="1">
            <a:off x="4914900" y="5388391"/>
            <a:ext cx="1" cy="518281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75" name="Linie"/>
          <p:cNvSpPr/>
          <p:nvPr/>
        </p:nvSpPr>
        <p:spPr>
          <a:xfrm>
            <a:off x="279870" y="6792477"/>
            <a:ext cx="3996405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76" name="Conventional Generation…"/>
          <p:cNvSpPr/>
          <p:nvPr/>
        </p:nvSpPr>
        <p:spPr>
          <a:xfrm>
            <a:off x="671878" y="2962195"/>
            <a:ext cx="1270001" cy="1270001"/>
          </a:xfrm>
          <a:prstGeom prst="roundRect">
            <a:avLst>
              <a:gd name="adj" fmla="val 15000"/>
            </a:avLst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Conventional Generation</a:t>
            </a:r>
          </a:p>
          <a:p>
            <a:pPr>
              <a:defRPr b="1" sz="1200">
                <a:latin typeface="Helvetica"/>
                <a:ea typeface="Helvetica"/>
                <a:cs typeface="Helvetica"/>
                <a:sym typeface="Helvetica"/>
              </a:defRPr>
            </a:pPr>
            <a:r>
              <a:t>(IPPs)</a:t>
            </a:r>
          </a:p>
        </p:txBody>
      </p:sp>
      <p:sp>
        <p:nvSpPr>
          <p:cNvPr id="377" name="Linie"/>
          <p:cNvSpPr/>
          <p:nvPr/>
        </p:nvSpPr>
        <p:spPr>
          <a:xfrm>
            <a:off x="255805" y="3616019"/>
            <a:ext cx="394294" cy="1"/>
          </a:xfrm>
          <a:prstGeom prst="line">
            <a:avLst/>
          </a:prstGeom>
          <a:ln w="25400">
            <a:solidFill>
              <a:schemeClr val="accent1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78" name="Linie"/>
          <p:cNvSpPr/>
          <p:nvPr/>
        </p:nvSpPr>
        <p:spPr>
          <a:xfrm flipV="1">
            <a:off x="1282700" y="4717707"/>
            <a:ext cx="0" cy="627305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379" name="Linie"/>
          <p:cNvSpPr/>
          <p:nvPr/>
        </p:nvSpPr>
        <p:spPr>
          <a:xfrm flipH="1">
            <a:off x="1282700" y="4242530"/>
            <a:ext cx="1" cy="518282"/>
          </a:xfrm>
          <a:prstGeom prst="line">
            <a:avLst/>
          </a:prstGeom>
          <a:ln w="635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